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56" r:id="rId2"/>
    <p:sldId id="316" r:id="rId3"/>
    <p:sldId id="320" r:id="rId4"/>
    <p:sldId id="318" r:id="rId5"/>
    <p:sldId id="354" r:id="rId6"/>
    <p:sldId id="321" r:id="rId7"/>
    <p:sldId id="322" r:id="rId8"/>
    <p:sldId id="288" r:id="rId9"/>
    <p:sldId id="295" r:id="rId10"/>
    <p:sldId id="296" r:id="rId11"/>
    <p:sldId id="297" r:id="rId12"/>
    <p:sldId id="325" r:id="rId13"/>
    <p:sldId id="298" r:id="rId14"/>
    <p:sldId id="299" r:id="rId15"/>
    <p:sldId id="300" r:id="rId16"/>
    <p:sldId id="301" r:id="rId17"/>
    <p:sldId id="345" r:id="rId18"/>
    <p:sldId id="346" r:id="rId19"/>
    <p:sldId id="347" r:id="rId20"/>
    <p:sldId id="289" r:id="rId21"/>
    <p:sldId id="290" r:id="rId22"/>
    <p:sldId id="302" r:id="rId23"/>
    <p:sldId id="303" r:id="rId24"/>
    <p:sldId id="335" r:id="rId25"/>
    <p:sldId id="291" r:id="rId26"/>
    <p:sldId id="293" r:id="rId27"/>
    <p:sldId id="307" r:id="rId28"/>
    <p:sldId id="308" r:id="rId29"/>
    <p:sldId id="313" r:id="rId30"/>
    <p:sldId id="352" r:id="rId31"/>
    <p:sldId id="304" r:id="rId32"/>
    <p:sldId id="305" r:id="rId33"/>
    <p:sldId id="306" r:id="rId34"/>
    <p:sldId id="353" r:id="rId35"/>
    <p:sldId id="349" r:id="rId36"/>
    <p:sldId id="350" r:id="rId37"/>
    <p:sldId id="351" r:id="rId38"/>
    <p:sldId id="286" r:id="rId39"/>
    <p:sldId id="35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C6D"/>
    <a:srgbClr val="FF66FF"/>
    <a:srgbClr val="FF9900"/>
    <a:srgbClr val="FF3300"/>
    <a:srgbClr val="BFE82A"/>
    <a:srgbClr val="FFFF00"/>
    <a:srgbClr val="00FFFF"/>
    <a:srgbClr val="203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616" autoAdjust="0"/>
  </p:normalViewPr>
  <p:slideViewPr>
    <p:cSldViewPr>
      <p:cViewPr varScale="1">
        <p:scale>
          <a:sx n="67" d="100"/>
          <a:sy n="67" d="100"/>
        </p:scale>
        <p:origin x="150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5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phinhy-s3002\GAURVA2$\DATA\COPD8%20Ad%20Board%20AUM\COPD%208%20Adboard%20Graphs%20SHINE%20AUM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970388193707387E-2"/>
          <c:y val="7.522257217847772E-2"/>
          <c:w val="0.89282885153128111"/>
          <c:h val="0.88144409448819838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069326128"/>
        <c:axId val="-1069328848"/>
      </c:barChart>
      <c:catAx>
        <c:axId val="-106932612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one"/>
        <c:spPr>
          <a:ln w="28575" cap="sq">
            <a:solidFill>
              <a:schemeClr val="tx1"/>
            </a:solidFill>
            <a:bevel/>
          </a:ln>
        </c:spPr>
        <c:crossAx val="-1069328848"/>
        <c:crosses val="autoZero"/>
        <c:auto val="1"/>
        <c:lblAlgn val="ctr"/>
        <c:lblOffset val="100"/>
        <c:noMultiLvlLbl val="0"/>
      </c:catAx>
      <c:valAx>
        <c:axId val="-1069328848"/>
        <c:scaling>
          <c:orientation val="minMax"/>
          <c:max val="0"/>
          <c:min val="-2.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8575" cap="sq">
            <a:solidFill>
              <a:schemeClr val="tx1"/>
            </a:solidFill>
            <a:bevel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-1069326128"/>
        <c:crosses val="autoZero"/>
        <c:crossBetween val="between"/>
        <c:majorUnit val="0.5"/>
        <c:minorUnit val="0.5"/>
      </c:valAx>
      <c:spPr>
        <a:noFill/>
        <a:ln w="25389">
          <a:noFill/>
        </a:ln>
      </c:spPr>
    </c:plotArea>
    <c:plotVisOnly val="1"/>
    <c:dispBlanksAs val="gap"/>
    <c:showDLblsOverMax val="0"/>
  </c:chart>
  <c:txPr>
    <a:bodyPr/>
    <a:lstStyle/>
    <a:p>
      <a:pPr>
        <a:defRPr sz="1195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31988469393798"/>
          <c:y val="2.8555905511811058E-2"/>
          <c:w val="0.84286510131853642"/>
          <c:h val="0.8947774278215227"/>
        </c:manualLayout>
      </c:layout>
      <c:barChart>
        <c:barDir val="col"/>
        <c:grouping val="clustered"/>
        <c:varyColors val="0"/>
        <c:ser>
          <c:idx val="1"/>
          <c:order val="0"/>
          <c:invertIfNegative val="0"/>
          <c:cat>
            <c:strRef>
              <c:f>Sheet1!$F$5:$G$5</c:f>
              <c:strCache>
                <c:ptCount val="2"/>
                <c:pt idx="0">
                  <c:v>Tiotropium</c:v>
                </c:pt>
                <c:pt idx="1">
                  <c:v>NVA237</c:v>
                </c:pt>
              </c:strCache>
            </c:strRef>
          </c:cat>
          <c:val>
            <c:numRef>
              <c:f>Sheet1!$F$7:$G$7</c:f>
              <c:numCache>
                <c:formatCode>General</c:formatCode>
                <c:ptCount val="2"/>
                <c:pt idx="0">
                  <c:v>0.2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48-467D-A2EF-67485C938BEE}"/>
            </c:ext>
          </c:extLst>
        </c:ser>
        <c:ser>
          <c:idx val="0"/>
          <c:order val="1"/>
          <c:invertIfNegative val="0"/>
          <c:dPt>
            <c:idx val="0"/>
            <c:invertIfNegative val="0"/>
            <c:bubble3D val="0"/>
            <c:spPr>
              <a:solidFill>
                <a:srgbClr val="FF4DC7"/>
              </a:solidFill>
            </c:spPr>
            <c:extLst>
              <c:ext xmlns:c16="http://schemas.microsoft.com/office/drawing/2014/chart" uri="{C3380CC4-5D6E-409C-BE32-E72D297353CC}">
                <c16:uniqueId val="{00000002-3F48-467D-A2EF-67485C938BEE}"/>
              </c:ext>
            </c:extLst>
          </c:dPt>
          <c:dPt>
            <c:idx val="1"/>
            <c:invertIfNegative val="0"/>
            <c:bubble3D val="0"/>
            <c:spPr>
              <a:solidFill>
                <a:srgbClr val="2E6EBC"/>
              </a:solidFill>
            </c:spPr>
            <c:extLst>
              <c:ext xmlns:c16="http://schemas.microsoft.com/office/drawing/2014/chart" uri="{C3380CC4-5D6E-409C-BE32-E72D297353CC}">
                <c16:uniqueId val="{00000004-3F48-467D-A2EF-67485C938BE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 b="0" i="0" u="none" strike="noStrike" baseline="0" dirty="0" smtClean="0">
                        <a:effectLst/>
                      </a:rPr>
                      <a:t>–</a:t>
                    </a:r>
                    <a:r>
                      <a:rPr lang="en-US" dirty="0" smtClean="0"/>
                      <a:t>1.93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F48-467D-A2EF-67485C938BE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–2.32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F48-467D-A2EF-67485C938BEE}"/>
                </c:ext>
              </c:extLst>
            </c:dLbl>
            <c:dLbl>
              <c:idx val="3"/>
              <c:spPr/>
              <c:txPr>
                <a:bodyPr/>
                <a:lstStyle/>
                <a:p>
                  <a:pPr>
                    <a:defRPr sz="1400" b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2EE0-476B-9732-18197BFF63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chemeClr val="bg2"/>
                    </a:solidFill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Sheet1!$F$7:$H$7</c:f>
                <c:numCache>
                  <c:formatCode>General</c:formatCode>
                  <c:ptCount val="3"/>
                  <c:pt idx="0">
                    <c:v>0.2</c:v>
                  </c:pt>
                  <c:pt idx="1">
                    <c:v>0.2</c:v>
                  </c:pt>
                </c:numCache>
              </c:numRef>
            </c:plus>
            <c:minus>
              <c:numRef>
                <c:f>Sheet1!$F$7:$H$7</c:f>
                <c:numCache>
                  <c:formatCode>General</c:formatCode>
                  <c:ptCount val="3"/>
                  <c:pt idx="0">
                    <c:v>0.2</c:v>
                  </c:pt>
                  <c:pt idx="1">
                    <c:v>0.2</c:v>
                  </c:pt>
                </c:numCache>
              </c:numRef>
            </c:minus>
            <c:spPr>
              <a:ln w="19050">
                <a:solidFill>
                  <a:schemeClr val="bg1"/>
                </a:solidFill>
              </a:ln>
            </c:spPr>
          </c:errBars>
          <c:cat>
            <c:strRef>
              <c:f>Sheet1!$F$5:$G$5</c:f>
              <c:strCache>
                <c:ptCount val="2"/>
                <c:pt idx="0">
                  <c:v>Tiotropium</c:v>
                </c:pt>
                <c:pt idx="1">
                  <c:v>NVA237</c:v>
                </c:pt>
              </c:strCache>
            </c:strRef>
          </c:cat>
          <c:val>
            <c:numRef>
              <c:f>Sheet1!$F$6:$G$6</c:f>
              <c:numCache>
                <c:formatCode>General</c:formatCode>
                <c:ptCount val="2"/>
                <c:pt idx="0">
                  <c:v>-1.9300000000000044</c:v>
                </c:pt>
                <c:pt idx="1">
                  <c:v>-2.3199999999999967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48-467D-A2EF-67485C938B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7"/>
        <c:overlap val="100"/>
        <c:axId val="-1069323408"/>
        <c:axId val="-1069329936"/>
      </c:barChart>
      <c:catAx>
        <c:axId val="-106932340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one"/>
        <c:spPr>
          <a:solidFill>
            <a:schemeClr val="bg1"/>
          </a:solidFill>
          <a:ln w="28575" cap="sq">
            <a:solidFill>
              <a:schemeClr val="bg1"/>
            </a:solidFill>
            <a:bevel/>
          </a:ln>
        </c:spPr>
        <c:crossAx val="-1069329936"/>
        <c:crosses val="autoZero"/>
        <c:auto val="1"/>
        <c:lblAlgn val="ctr"/>
        <c:lblOffset val="100"/>
        <c:noMultiLvlLbl val="0"/>
      </c:catAx>
      <c:valAx>
        <c:axId val="-1069329936"/>
        <c:scaling>
          <c:orientation val="minMax"/>
          <c:max val="0"/>
          <c:min val="-3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ln w="28575" cap="sq">
            <a:solidFill>
              <a:schemeClr val="bg1"/>
            </a:solidFill>
            <a:bevel/>
          </a:ln>
        </c:spPr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en-US"/>
          </a:p>
        </c:txPr>
        <c:crossAx val="-1069323408"/>
        <c:crosses val="autoZero"/>
        <c:crossBetween val="between"/>
        <c:majorUnit val="0.5"/>
        <c:minorUnit val="0.5"/>
      </c:valAx>
      <c:spPr>
        <a:noFill/>
        <a:ln w="25389">
          <a:noFill/>
        </a:ln>
      </c:spPr>
    </c:plotArea>
    <c:plotVisOnly val="1"/>
    <c:dispBlanksAs val="gap"/>
    <c:showDLblsOverMax val="0"/>
  </c:chart>
  <c:txPr>
    <a:bodyPr/>
    <a:lstStyle/>
    <a:p>
      <a:pPr>
        <a:defRPr sz="1195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379470306354985"/>
          <c:y val="0.19267944850650451"/>
          <c:w val="0.80345526356368591"/>
          <c:h val="0.72952789477149993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A6A6A6"/>
              </a:solidFill>
            </c:spPr>
            <c:extLst>
              <c:ext xmlns:c16="http://schemas.microsoft.com/office/drawing/2014/chart" uri="{C3380CC4-5D6E-409C-BE32-E72D297353CC}">
                <c16:uniqueId val="{00000001-1900-45BD-8BB6-6D78839A84F1}"/>
              </c:ext>
            </c:extLst>
          </c:dPt>
          <c:dPt>
            <c:idx val="1"/>
            <c:invertIfNegative val="0"/>
            <c:bubble3D val="0"/>
            <c:spPr>
              <a:solidFill>
                <a:srgbClr val="379166"/>
              </a:solidFill>
            </c:spPr>
            <c:extLst>
              <c:ext xmlns:c16="http://schemas.microsoft.com/office/drawing/2014/chart" uri="{C3380CC4-5D6E-409C-BE32-E72D297353CC}">
                <c16:uniqueId val="{00000003-1900-45BD-8BB6-6D78839A84F1}"/>
              </c:ext>
            </c:extLst>
          </c:dPt>
          <c:dPt>
            <c:idx val="2"/>
            <c:invertIfNegative val="0"/>
            <c:bubble3D val="0"/>
            <c:spPr>
              <a:solidFill>
                <a:srgbClr val="F5770F"/>
              </a:solidFill>
            </c:spPr>
            <c:extLst>
              <c:ext xmlns:c16="http://schemas.microsoft.com/office/drawing/2014/chart" uri="{C3380CC4-5D6E-409C-BE32-E72D297353CC}">
                <c16:uniqueId val="{00000005-1900-45BD-8BB6-6D78839A84F1}"/>
              </c:ext>
            </c:extLst>
          </c:dPt>
          <c:dPt>
            <c:idx val="3"/>
            <c:invertIfNegative val="0"/>
            <c:bubble3D val="0"/>
            <c:spPr>
              <a:solidFill>
                <a:srgbClr val="FFCC00"/>
              </a:solidFill>
            </c:spPr>
            <c:extLst>
              <c:ext xmlns:c16="http://schemas.microsoft.com/office/drawing/2014/chart" uri="{C3380CC4-5D6E-409C-BE32-E72D297353CC}">
                <c16:uniqueId val="{00000007-1900-45BD-8BB6-6D78839A84F1}"/>
              </c:ext>
            </c:extLst>
          </c:dPt>
          <c:dPt>
            <c:idx val="4"/>
            <c:invertIfNegative val="0"/>
            <c:bubble3D val="0"/>
            <c:spPr>
              <a:solidFill>
                <a:srgbClr val="2E6EBC"/>
              </a:solidFill>
            </c:spPr>
            <c:extLst>
              <c:ext xmlns:c16="http://schemas.microsoft.com/office/drawing/2014/chart" uri="{C3380CC4-5D6E-409C-BE32-E72D297353CC}">
                <c16:uniqueId val="{00000009-1900-45BD-8BB6-6D78839A84F1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en-US" sz="1100" dirty="0" smtClean="0"/>
                      <a:t>40.10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900-45BD-8BB6-6D78839A84F1}"/>
                </c:ext>
              </c:extLst>
            </c:dLbl>
            <c:dLbl>
              <c:idx val="3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1900-45BD-8BB6-6D78839A84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'total symptoms'!$D$6:$D$10</c:f>
                <c:numCache>
                  <c:formatCode>General</c:formatCode>
                  <c:ptCount val="5"/>
                  <c:pt idx="0">
                    <c:v>2.1970000000000001</c:v>
                  </c:pt>
                  <c:pt idx="1">
                    <c:v>1.5720000000000001</c:v>
                  </c:pt>
                  <c:pt idx="2">
                    <c:v>1.607</c:v>
                  </c:pt>
                  <c:pt idx="3">
                    <c:v>1.5820000000000001</c:v>
                  </c:pt>
                  <c:pt idx="4">
                    <c:v>1.5780000000000001</c:v>
                  </c:pt>
                </c:numCache>
              </c:numRef>
            </c:plus>
            <c:minus>
              <c:numRef>
                <c:f>'total symptoms'!$D$6:$D$10</c:f>
                <c:numCache>
                  <c:formatCode>General</c:formatCode>
                  <c:ptCount val="5"/>
                  <c:pt idx="0">
                    <c:v>2.1970000000000001</c:v>
                  </c:pt>
                  <c:pt idx="1">
                    <c:v>1.5720000000000001</c:v>
                  </c:pt>
                  <c:pt idx="2">
                    <c:v>1.607</c:v>
                  </c:pt>
                  <c:pt idx="3">
                    <c:v>1.5820000000000001</c:v>
                  </c:pt>
                  <c:pt idx="4">
                    <c:v>1.5780000000000001</c:v>
                  </c:pt>
                </c:numCache>
              </c:numRef>
            </c:minus>
            <c:spPr>
              <a:noFill/>
              <a:ln w="38100" cap="flat" cmpd="sng" algn="ctr">
                <a:solidFill>
                  <a:sysClr val="window" lastClr="FFFFFF"/>
                </a:solidFill>
                <a:prstDash val="solid"/>
              </a:ln>
              <a:effectLst/>
            </c:spPr>
          </c:errBars>
          <c:cat>
            <c:strRef>
              <c:f>'total symptoms'!$B$6:$B$10</c:f>
              <c:strCache>
                <c:ptCount val="5"/>
                <c:pt idx="0">
                  <c:v>Placebo</c:v>
                </c:pt>
                <c:pt idx="1">
                  <c:v>Tiotropium</c:v>
                </c:pt>
                <c:pt idx="2">
                  <c:v>NVA237</c:v>
                </c:pt>
                <c:pt idx="3">
                  <c:v>Indacaterol</c:v>
                </c:pt>
                <c:pt idx="4">
                  <c:v>QVA149</c:v>
                </c:pt>
              </c:strCache>
            </c:strRef>
          </c:cat>
          <c:val>
            <c:numRef>
              <c:f>'total symptoms'!$C$6:$C$10</c:f>
              <c:numCache>
                <c:formatCode>General</c:formatCode>
                <c:ptCount val="5"/>
                <c:pt idx="0">
                  <c:v>34.49</c:v>
                </c:pt>
                <c:pt idx="1">
                  <c:v>37.520000000000003</c:v>
                </c:pt>
                <c:pt idx="2">
                  <c:v>40.1</c:v>
                </c:pt>
                <c:pt idx="3">
                  <c:v>40.94</c:v>
                </c:pt>
                <c:pt idx="4">
                  <c:v>45.97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900-45BD-8BB6-6D78839A84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069325040"/>
        <c:axId val="-1069328304"/>
      </c:barChart>
      <c:catAx>
        <c:axId val="-1069325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28575" cap="sq">
            <a:solidFill>
              <a:sysClr val="window" lastClr="FFFFFF"/>
            </a:solidFill>
            <a:bevel/>
          </a:ln>
        </c:spPr>
        <c:txPr>
          <a:bodyPr/>
          <a:lstStyle/>
          <a:p>
            <a:pPr>
              <a:defRPr sz="1200">
                <a:solidFill>
                  <a:srgbClr val="1A4C6D"/>
                </a:solidFill>
              </a:defRPr>
            </a:pPr>
            <a:endParaRPr lang="en-US"/>
          </a:p>
        </c:txPr>
        <c:crossAx val="-1069328304"/>
        <c:crosses val="autoZero"/>
        <c:auto val="1"/>
        <c:lblAlgn val="ctr"/>
        <c:lblOffset val="100"/>
        <c:noMultiLvlLbl val="0"/>
      </c:catAx>
      <c:valAx>
        <c:axId val="-1069328304"/>
        <c:scaling>
          <c:orientation val="minMax"/>
          <c:max val="50"/>
          <c:min val="3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1" i="0" u="none" strike="noStrike" baseline="0" dirty="0" err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Tỉ</a:t>
                </a:r>
                <a:r>
                  <a:rPr lang="en-US" sz="1200" b="1" i="0" u="none" strike="noStrike" baseline="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200" b="1" i="0" u="none" strike="noStrike" baseline="0" dirty="0" err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lệ</a:t>
                </a:r>
                <a:r>
                  <a:rPr lang="en-US" sz="1200" b="1" i="0" u="none" strike="noStrike" baseline="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200" b="1" i="0" u="none" strike="noStrike" baseline="0" dirty="0" err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ngày</a:t>
                </a:r>
                <a:r>
                  <a:rPr lang="en-US" sz="1200" b="1" i="0" u="none" strike="noStrike" baseline="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200" b="1" i="0" u="none" strike="noStrike" baseline="0" dirty="0" err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1200" b="1" i="0" u="none" strike="noStrike" baseline="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200" b="1" i="0" u="none" strike="noStrike" baseline="0" dirty="0" err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thể</a:t>
                </a:r>
                <a:r>
                  <a:rPr lang="en-US" sz="1200" b="1" i="0" u="none" strike="noStrike" baseline="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200" b="1" i="0" u="none" strike="noStrike" baseline="0" dirty="0" err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thực</a:t>
                </a:r>
                <a:r>
                  <a:rPr lang="en-US" sz="1200" b="1" i="0" u="none" strike="noStrike" baseline="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200" b="1" i="0" u="none" strike="noStrike" baseline="0" dirty="0" err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hiện</a:t>
                </a:r>
                <a:r>
                  <a:rPr lang="en-US" sz="1200" b="1" i="0" u="none" strike="noStrike" baseline="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200" b="1" i="0" u="none" strike="noStrike" baseline="0" dirty="0" err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1200" b="1" i="0" u="none" strike="noStrike" baseline="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200" b="1" i="0" u="none" strike="noStrike" baseline="0" dirty="0" err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hoạt</a:t>
                </a:r>
                <a:r>
                  <a:rPr lang="en-US" sz="1200" b="1" i="0" u="none" strike="noStrike" baseline="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200" b="1" i="0" u="none" strike="noStrike" baseline="0" dirty="0" err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động</a:t>
                </a:r>
                <a:r>
                  <a:rPr lang="en-US" sz="1200" b="1" i="0" u="none" strike="noStrike" baseline="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200" b="1" i="0" u="none" strike="noStrike" baseline="0" dirty="0" err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bình</a:t>
                </a:r>
                <a:r>
                  <a:rPr lang="en-US" sz="1200" b="1" i="0" u="none" strike="noStrike" baseline="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200" b="1" i="0" u="none" strike="noStrike" baseline="0" dirty="0" err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thường</a:t>
                </a:r>
                <a:r>
                  <a:rPr lang="en-US" sz="1200" b="1" i="0" u="none" strike="noStrike" baseline="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en-US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18319568029930711"/>
            </c:manualLayout>
          </c:layout>
          <c:overlay val="0"/>
        </c:title>
        <c:numFmt formatCode="General" sourceLinked="1"/>
        <c:majorTickMark val="out"/>
        <c:minorTickMark val="none"/>
        <c:tickLblPos val="none"/>
        <c:spPr>
          <a:ln w="28575" cap="sq">
            <a:solidFill>
              <a:sysClr val="window" lastClr="FFFFFF"/>
            </a:solidFill>
            <a:bevel/>
          </a:ln>
        </c:spPr>
        <c:txPr>
          <a:bodyPr/>
          <a:lstStyle/>
          <a:p>
            <a:pPr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1069325040"/>
        <c:crosses val="autoZero"/>
        <c:crossBetween val="between"/>
        <c:majorUnit val="5"/>
      </c:valAx>
      <c:spPr>
        <a:ln>
          <a:solidFill>
            <a:sysClr val="window" lastClr="FFFFFF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A5CA7-1EBC-493B-BE09-8D7C893FD381}" type="datetimeFigureOut">
              <a:rPr lang="en-US" smtClean="0"/>
              <a:pPr/>
              <a:t>06/24/2020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9D666-D699-4D29-A006-2AE31327F7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44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Hô hấp ký 01/04/19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9D666-D699-4D29-A006-2AE31327F70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05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Ứ khí khi nghỉ thường do giảm các sợi đàn hồi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, thường do suy giảm lưu lượng thở ra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9D666-D699-4D29-A006-2AE31327F70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83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F67E4-2877-4CEE-A83A-2A386FD5E85F}" type="datetime1">
              <a:rPr lang="en-US" smtClean="0"/>
              <a:t>06/24/2020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1E1B-FDC2-48FD-84AE-497209DD43E6}" type="datetime1">
              <a:rPr lang="en-US" smtClean="0"/>
              <a:t>06/24/2020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9C065-194D-4B14-ADCE-1BEEA3E722C9}" type="datetime1">
              <a:rPr lang="en-US" smtClean="0"/>
              <a:t>06/24/2020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D1A08-187D-43F5-A675-934A8838A6B9}" type="datetime1">
              <a:rPr lang="en-US" smtClean="0"/>
              <a:t>06/24/2020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5ABB-AABE-4C27-AE25-D16F0BDD9749}" type="datetime1">
              <a:rPr lang="en-US" smtClean="0"/>
              <a:t>06/24/2020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DA3E-2D34-4392-83D9-11DB23A04B46}" type="datetime1">
              <a:rPr lang="en-US" smtClean="0"/>
              <a:t>06/24/2020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B282A-1460-4C88-8E4C-7B0661238A41}" type="datetime1">
              <a:rPr lang="en-US" smtClean="0"/>
              <a:t>06/24/2020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2410-31C1-4306-BDA2-9C1B1693EAE0}" type="datetime1">
              <a:rPr lang="en-US" smtClean="0"/>
              <a:t>06/24/2020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01DE-E58D-4544-BE5C-4E5D1671BAB3}" type="datetime1">
              <a:rPr lang="en-US" smtClean="0"/>
              <a:t>06/24/2020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D2984-E7AF-40C3-96BB-E89098164A29}" type="datetime1">
              <a:rPr lang="en-US" smtClean="0"/>
              <a:t>06/24/2020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A8A3C-E98E-41F8-8521-AFE59521E86B}" type="datetime1">
              <a:rPr lang="en-US" smtClean="0"/>
              <a:t>06/24/2020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C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2FA755D-A469-4A86-8E8D-09C42757C198}" type="datetime1">
              <a:rPr lang="en-US" smtClean="0"/>
              <a:t>06/24/2020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FFC00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905001"/>
            <a:ext cx="8763000" cy="2057400"/>
          </a:xfrm>
        </p:spPr>
        <p:txBody>
          <a:bodyPr>
            <a:noAutofit/>
          </a:bodyPr>
          <a:lstStyle/>
          <a:p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đổi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COPD – </a:t>
            </a:r>
            <a:r>
              <a:rPr lang="en-US" dirty="0" err="1" smtClean="0"/>
              <a:t>góc</a:t>
            </a:r>
            <a:r>
              <a:rPr lang="en-US" dirty="0" smtClean="0"/>
              <a:t> </a:t>
            </a:r>
            <a:r>
              <a:rPr lang="en-US" dirty="0" err="1" smtClean="0"/>
              <a:t>nhìn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tế</a:t>
            </a:r>
            <a:r>
              <a:rPr lang="en-US" dirty="0" smtClean="0"/>
              <a:t> </a:t>
            </a:r>
            <a:r>
              <a:rPr lang="en-US" dirty="0" err="1" smtClean="0"/>
              <a:t>lâm</a:t>
            </a:r>
            <a:r>
              <a:rPr lang="en-US" dirty="0" smtClean="0"/>
              <a:t> </a:t>
            </a:r>
            <a:r>
              <a:rPr lang="en-US" dirty="0" err="1" smtClean="0"/>
              <a:t>sàng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PGS.TS.BS. </a:t>
            </a:r>
            <a:r>
              <a:rPr lang="en-US" sz="2400" b="1" dirty="0" err="1" smtClean="0">
                <a:solidFill>
                  <a:schemeClr val="bg1"/>
                </a:solidFill>
              </a:rPr>
              <a:t>Lê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Thị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Tuyết</a:t>
            </a:r>
            <a:r>
              <a:rPr lang="en-US" sz="2400" b="1" dirty="0" smtClean="0">
                <a:solidFill>
                  <a:schemeClr val="bg1"/>
                </a:solidFill>
              </a:rPr>
              <a:t> Lan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BV ĐHYD TP. HCM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39000" y="633888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Ca </a:t>
            </a:r>
            <a:r>
              <a:rPr lang="en-US"/>
              <a:t>01: Phế thân ký </a:t>
            </a:r>
            <a:r>
              <a:rPr lang="en-US" smtClean="0"/>
              <a:t>V1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239" r="51104" b="31131"/>
          <a:stretch/>
        </p:blipFill>
        <p:spPr>
          <a:xfrm>
            <a:off x="228600" y="2380420"/>
            <a:ext cx="4857950" cy="24686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60"/>
          <a:stretch/>
        </p:blipFill>
        <p:spPr>
          <a:xfrm>
            <a:off x="228600" y="1922196"/>
            <a:ext cx="4857950" cy="4582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36544" y="2057400"/>
            <a:ext cx="38745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FF00"/>
                </a:solidFill>
              </a:rPr>
              <a:t>1. </a:t>
            </a:r>
            <a:r>
              <a:rPr lang="en-US" sz="2400">
                <a:solidFill>
                  <a:srgbClr val="FFFF00"/>
                </a:solidFill>
              </a:rPr>
              <a:t>Hội chứng tắc </a:t>
            </a:r>
            <a:r>
              <a:rPr lang="en-US" sz="2400" smtClean="0">
                <a:solidFill>
                  <a:srgbClr val="FFFF00"/>
                </a:solidFill>
              </a:rPr>
              <a:t>nghẽn:</a:t>
            </a:r>
          </a:p>
          <a:p>
            <a:r>
              <a:rPr lang="en-US" sz="2400" smtClean="0">
                <a:solidFill>
                  <a:srgbClr val="FFFF00"/>
                </a:solidFill>
              </a:rPr>
              <a:t>- Ứ khí mức độ trung bình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RV = 155% &gt; 120%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RV/TLC = 0.69 &gt; ULN = 0.53</a:t>
            </a:r>
          </a:p>
          <a:p>
            <a:r>
              <a:rPr lang="en-US" sz="2400" smtClean="0">
                <a:solidFill>
                  <a:srgbClr val="FFFF00"/>
                </a:solidFill>
              </a:rPr>
              <a:t>- Không căng phình phổi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TLC = 98% &lt; 120%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 smtClean="0">
                <a:solidFill>
                  <a:srgbClr val="FFFF00"/>
                </a:solidFill>
              </a:rPr>
              <a:t>2. Hạn chế giả trên hô hấp ký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TLC = 98% &gt; 80%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21" r="2609"/>
          <a:stretch/>
        </p:blipFill>
        <p:spPr>
          <a:xfrm>
            <a:off x="228600" y="4800223"/>
            <a:ext cx="4857950" cy="8385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38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Ca </a:t>
            </a:r>
            <a:r>
              <a:rPr lang="en-US"/>
              <a:t>01: Khả năng khuếch </a:t>
            </a:r>
            <a:r>
              <a:rPr lang="en-US" smtClean="0"/>
              <a:t>tán V1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t="60932" r="46861"/>
          <a:stretch/>
        </p:blipFill>
        <p:spPr>
          <a:xfrm>
            <a:off x="241718" y="4648200"/>
            <a:ext cx="4820886" cy="1900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60"/>
          <a:stretch/>
        </p:blipFill>
        <p:spPr>
          <a:xfrm>
            <a:off x="228600" y="1682326"/>
            <a:ext cx="4857950" cy="458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80" b="38348"/>
          <a:stretch/>
        </p:blipFill>
        <p:spPr>
          <a:xfrm>
            <a:off x="241718" y="2046130"/>
            <a:ext cx="4820886" cy="26782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0" y="3276600"/>
            <a:ext cx="3874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FF00"/>
                </a:solidFill>
              </a:rPr>
              <a:t>Giảm khả năng khuếch tán mức độ nặng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DLCO (Hb) = 29% &lt; 80%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KCO (Hb) = 40% &lt; 80%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0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 01: </a:t>
            </a:r>
            <a:r>
              <a:rPr lang="en-US" smtClean="0"/>
              <a:t>Tổng phân tích </a:t>
            </a:r>
            <a:br>
              <a:rPr lang="en-US" smtClean="0"/>
            </a:br>
            <a:r>
              <a:rPr lang="en-US" smtClean="0"/>
              <a:t>tế bào máu V1 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38106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53000" y="3371671"/>
            <a:ext cx="3874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FF00"/>
                </a:solidFill>
              </a:rPr>
              <a:t>Bạch cầu ái toan không tăng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Eos = 80 TB/</a:t>
            </a:r>
            <a:r>
              <a:rPr lang="el-GR" sz="2400" smtClean="0">
                <a:solidFill>
                  <a:schemeClr val="bg1"/>
                </a:solidFill>
              </a:rPr>
              <a:t>μ</a:t>
            </a:r>
            <a:r>
              <a:rPr lang="en-US" sz="2400" smtClean="0">
                <a:solidFill>
                  <a:schemeClr val="bg1"/>
                </a:solidFill>
              </a:rPr>
              <a:t>L &lt; 100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33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 01: Điều trị V1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mtClean="0"/>
              <a:t>Đánh giá:</a:t>
            </a:r>
          </a:p>
          <a:p>
            <a:pPr lvl="1"/>
            <a:r>
              <a:rPr lang="en-US" smtClean="0"/>
              <a:t>Hút thuốc lá nhiều</a:t>
            </a:r>
          </a:p>
          <a:p>
            <a:pPr lvl="1"/>
            <a:r>
              <a:rPr lang="en-US" smtClean="0"/>
              <a:t>Tắc nghẽn dai dẳng/HHK, ứ khí trung bình/PTK, DLCO giảm nặng</a:t>
            </a:r>
          </a:p>
          <a:p>
            <a:pPr lvl="1"/>
            <a:r>
              <a:rPr lang="en-US" smtClean="0"/>
              <a:t>2 toa kháng sinh trong năm rồi, khó thở mMRC=2</a:t>
            </a:r>
          </a:p>
          <a:p>
            <a:pPr lvl="1"/>
            <a:r>
              <a:rPr lang="en-US" smtClean="0"/>
              <a:t>Không tiền căn hen, đáp ứng DPQ (+/-), eos không tăng</a:t>
            </a:r>
          </a:p>
          <a:p>
            <a:pPr lvl="1"/>
            <a:r>
              <a:rPr lang="en-US" smtClean="0"/>
              <a:t>Đáp ứng kém với ICS/LABA</a:t>
            </a:r>
          </a:p>
          <a:p>
            <a:pPr lvl="1"/>
            <a:r>
              <a:rPr lang="en-US" smtClean="0"/>
              <a:t>Có một ít triệu chứng GERD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mtClean="0"/>
              <a:t>Toa điều trị</a:t>
            </a:r>
            <a:r>
              <a:rPr lang="en-US"/>
              <a:t>: </a:t>
            </a:r>
            <a:r>
              <a:rPr lang="en-US">
                <a:solidFill>
                  <a:srgbClr val="FFFF00"/>
                </a:solidFill>
              </a:rPr>
              <a:t>COPD Nhóm D, GOLD </a:t>
            </a:r>
            <a:r>
              <a:rPr lang="en-US" smtClean="0">
                <a:solidFill>
                  <a:srgbClr val="FFFF00"/>
                </a:solidFill>
              </a:rPr>
              <a:t>3 – GERD</a:t>
            </a:r>
            <a:endParaRPr lang="en-US">
              <a:solidFill>
                <a:srgbClr val="FFFF00"/>
              </a:solidFill>
            </a:endParaRPr>
          </a:p>
          <a:p>
            <a:pPr lvl="1"/>
            <a:r>
              <a:rPr lang="en-US" smtClean="0"/>
              <a:t>Ultibro 1v sáng</a:t>
            </a:r>
          </a:p>
          <a:p>
            <a:pPr lvl="1"/>
            <a:r>
              <a:rPr lang="en-US" smtClean="0"/>
              <a:t>Flixotide 125 1 nhát x 2</a:t>
            </a:r>
          </a:p>
          <a:p>
            <a:pPr lvl="1"/>
            <a:r>
              <a:rPr lang="en-US" smtClean="0"/>
              <a:t>Berodual hít 2 nhát khi cần</a:t>
            </a:r>
          </a:p>
          <a:p>
            <a:pPr lvl="1"/>
            <a:r>
              <a:rPr lang="en-US" smtClean="0"/>
              <a:t>Thuốc GERD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52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 01: Tái khám sau 3 tuần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Khỏe hơn</a:t>
            </a:r>
          </a:p>
          <a:p>
            <a:r>
              <a:rPr lang="en-US" smtClean="0"/>
              <a:t>Không ho</a:t>
            </a:r>
          </a:p>
          <a:p>
            <a:r>
              <a:rPr lang="en-US" smtClean="0"/>
              <a:t>Cải thiện gắng sức nhiều (đi bộ được xa hơn)</a:t>
            </a:r>
          </a:p>
          <a:p>
            <a:r>
              <a:rPr lang="en-US" smtClean="0"/>
              <a:t>Hết đầy hơi (no hơi)</a:t>
            </a:r>
          </a:p>
          <a:p>
            <a:r>
              <a:rPr lang="en-US" smtClean="0"/>
              <a:t>Không cần dùng Berodual thường xuyên</a:t>
            </a:r>
          </a:p>
          <a:p>
            <a:endParaRPr lang="en-US" smtClean="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63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 01: Hô hấp ký V2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92930" y="1497631"/>
            <a:ext cx="8393870" cy="3627335"/>
            <a:chOff x="609600" y="2199001"/>
            <a:chExt cx="7954517" cy="34374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7" t="67118" r="64029" b="5671"/>
            <a:stretch/>
          </p:blipFill>
          <p:spPr>
            <a:xfrm>
              <a:off x="5651750" y="2199001"/>
              <a:ext cx="2912367" cy="1905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602"/>
            <a:stretch/>
          </p:blipFill>
          <p:spPr>
            <a:xfrm>
              <a:off x="609600" y="2225550"/>
              <a:ext cx="4953002" cy="49384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7" t="12426" r="53236" b="56709"/>
            <a:stretch/>
          </p:blipFill>
          <p:spPr>
            <a:xfrm>
              <a:off x="609600" y="2724372"/>
              <a:ext cx="4953001" cy="291210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67" t="73189"/>
            <a:stretch/>
          </p:blipFill>
          <p:spPr>
            <a:xfrm>
              <a:off x="5668517" y="4571694"/>
              <a:ext cx="2895600" cy="106478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52400" y="5308937"/>
            <a:ext cx="4429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FF00"/>
                </a:solidFill>
              </a:rPr>
              <a:t>1. Hội </a:t>
            </a:r>
            <a:r>
              <a:rPr lang="en-US" sz="2000">
                <a:solidFill>
                  <a:srgbClr val="FFFF00"/>
                </a:solidFill>
              </a:rPr>
              <a:t>chứng tắc nghẽn mức độ </a:t>
            </a:r>
            <a:r>
              <a:rPr lang="en-US" sz="2000" smtClean="0">
                <a:solidFill>
                  <a:srgbClr val="FFFF00"/>
                </a:solidFill>
              </a:rPr>
              <a:t>nặng</a:t>
            </a:r>
          </a:p>
          <a:p>
            <a:r>
              <a:rPr lang="en-US" sz="2000" smtClean="0">
                <a:solidFill>
                  <a:schemeClr val="bg1"/>
                </a:solidFill>
              </a:rPr>
              <a:t>FEV1/VC = 0.37 &lt; LLN = 0.67</a:t>
            </a:r>
          </a:p>
          <a:p>
            <a:r>
              <a:rPr lang="en-US" sz="2000" smtClean="0">
                <a:solidFill>
                  <a:schemeClr val="bg1"/>
                </a:solidFill>
              </a:rPr>
              <a:t>FEV1 = 34%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81525" y="5305273"/>
            <a:ext cx="4257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FF00"/>
                </a:solidFill>
              </a:rPr>
              <a:t>2. Tắc nghẽn có cải thiện</a:t>
            </a:r>
          </a:p>
          <a:p>
            <a:r>
              <a:rPr lang="en-US" sz="2000" smtClean="0">
                <a:solidFill>
                  <a:schemeClr val="bg1"/>
                </a:solidFill>
              </a:rPr>
              <a:t>FEV1 tăng từ 28% lên 34%</a:t>
            </a:r>
          </a:p>
          <a:p>
            <a:r>
              <a:rPr lang="en-US" sz="2000" smtClean="0">
                <a:solidFill>
                  <a:schemeClr val="bg1"/>
                </a:solidFill>
              </a:rPr>
              <a:t>VC tăng từ 52% lên 73% =&gt; Giảm ứ khí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9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Ca </a:t>
            </a:r>
            <a:r>
              <a:rPr lang="en-US"/>
              <a:t>01: Phế thân ký </a:t>
            </a:r>
            <a:r>
              <a:rPr lang="en-US" smtClean="0"/>
              <a:t>V2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12"/>
          <a:stretch/>
        </p:blipFill>
        <p:spPr>
          <a:xfrm>
            <a:off x="228600" y="1631198"/>
            <a:ext cx="5486400" cy="50282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52" r="12671"/>
          <a:stretch/>
        </p:blipFill>
        <p:spPr>
          <a:xfrm>
            <a:off x="228600" y="4868463"/>
            <a:ext cx="5486400" cy="998937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5" r="51785" b="31648"/>
          <a:stretch/>
        </p:blipFill>
        <p:spPr>
          <a:xfrm>
            <a:off x="228600" y="2135722"/>
            <a:ext cx="5486400" cy="27327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5000" y="2374053"/>
            <a:ext cx="38745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FF00"/>
                </a:solidFill>
              </a:rPr>
              <a:t>Hội </a:t>
            </a:r>
            <a:r>
              <a:rPr lang="en-US" sz="2000">
                <a:solidFill>
                  <a:srgbClr val="FFFF00"/>
                </a:solidFill>
              </a:rPr>
              <a:t>chứng tắc </a:t>
            </a:r>
            <a:r>
              <a:rPr lang="en-US" sz="2000" smtClean="0">
                <a:solidFill>
                  <a:srgbClr val="FFFF00"/>
                </a:solidFill>
              </a:rPr>
              <a:t>nghẽn:</a:t>
            </a:r>
          </a:p>
          <a:p>
            <a:r>
              <a:rPr lang="en-US" sz="2000" smtClean="0">
                <a:solidFill>
                  <a:srgbClr val="FFFF00"/>
                </a:solidFill>
              </a:rPr>
              <a:t>- Không ứ khí</a:t>
            </a:r>
          </a:p>
          <a:p>
            <a:r>
              <a:rPr lang="en-US" sz="2000" smtClean="0">
                <a:solidFill>
                  <a:schemeClr val="bg1"/>
                </a:solidFill>
              </a:rPr>
              <a:t>RV = 96% &lt; 120%</a:t>
            </a:r>
          </a:p>
          <a:p>
            <a:r>
              <a:rPr lang="en-US" sz="2000" smtClean="0">
                <a:solidFill>
                  <a:schemeClr val="bg1"/>
                </a:solidFill>
              </a:rPr>
              <a:t>RV/TLC = 0.52 &lt; ULN = 0.55</a:t>
            </a:r>
          </a:p>
          <a:p>
            <a:r>
              <a:rPr lang="en-US" sz="2000" smtClean="0">
                <a:solidFill>
                  <a:srgbClr val="FFFF00"/>
                </a:solidFill>
              </a:rPr>
              <a:t>- Không căng phình phổi</a:t>
            </a:r>
          </a:p>
          <a:p>
            <a:r>
              <a:rPr lang="en-US" sz="2000" smtClean="0">
                <a:solidFill>
                  <a:schemeClr val="bg1"/>
                </a:solidFill>
              </a:rPr>
              <a:t>TLC = 83% &lt; 120%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4600" y="6077247"/>
            <a:ext cx="3874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FF00"/>
                </a:solidFill>
              </a:rPr>
              <a:t>Hết ứ khí sau 3 tuần điều trị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4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09" y="274638"/>
            <a:ext cx="8642440" cy="1143000"/>
          </a:xfrm>
        </p:spPr>
        <p:txBody>
          <a:bodyPr>
            <a:noAutofit/>
          </a:bodyPr>
          <a:lstStyle/>
          <a:p>
            <a:r>
              <a:rPr lang="en-US" sz="2800"/>
              <a:t>ILLUMINATE: </a:t>
            </a:r>
            <a:r>
              <a:rPr lang="vi-VN" sz="2800"/>
              <a:t>523 BN </a:t>
            </a:r>
            <a:r>
              <a:rPr lang="en-US" sz="2800"/>
              <a:t>COPD trung bình-nặng, không có tiền sử đợt </a:t>
            </a:r>
            <a:r>
              <a:rPr lang="en-US" sz="2800" smtClean="0"/>
              <a:t>cấp</a:t>
            </a:r>
            <a:endParaRPr lang="en-US" sz="280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IND/GLY </a:t>
            </a:r>
            <a:r>
              <a:rPr lang="en-US" sz="2800" dirty="0" err="1"/>
              <a:t>cải</a:t>
            </a:r>
            <a:r>
              <a:rPr lang="en-US" sz="2800" dirty="0"/>
              <a:t> </a:t>
            </a:r>
            <a:r>
              <a:rPr lang="en-US" sz="2800" dirty="0" err="1"/>
              <a:t>thiện</a:t>
            </a:r>
            <a:r>
              <a:rPr lang="en-US" sz="2800" dirty="0"/>
              <a:t> </a:t>
            </a:r>
            <a:r>
              <a:rPr lang="en-US" sz="2800" dirty="0" err="1"/>
              <a:t>đáng</a:t>
            </a:r>
            <a:r>
              <a:rPr lang="en-US" sz="2800" dirty="0"/>
              <a:t> </a:t>
            </a:r>
            <a:r>
              <a:rPr lang="en-US" sz="2800" dirty="0" err="1"/>
              <a:t>kể</a:t>
            </a:r>
            <a:r>
              <a:rPr lang="en-US" sz="2800" dirty="0"/>
              <a:t> FVC </a:t>
            </a:r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so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Salmeterol</a:t>
            </a:r>
            <a:r>
              <a:rPr lang="en-US" sz="2800" dirty="0"/>
              <a:t>/fluticasone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64008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>
                <a:solidFill>
                  <a:schemeClr val="bg1"/>
                </a:solidFill>
              </a:rPr>
              <a:t>Vogelmeier et al. Lancet Respir Med 2013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5151" y="6150686"/>
            <a:ext cx="2509698" cy="5002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23706"/>
              </p:ext>
            </p:extLst>
          </p:nvPr>
        </p:nvGraphicFramePr>
        <p:xfrm>
          <a:off x="1371600" y="2821115"/>
          <a:ext cx="6481039" cy="30480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278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1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1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86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err="1" smtClean="0"/>
                        <a:t>Tuần</a:t>
                      </a:r>
                      <a:r>
                        <a:rPr lang="en-GB" sz="1400" smtClean="0"/>
                        <a:t> 12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err="1" smtClean="0"/>
                        <a:t>Tuần</a:t>
                      </a:r>
                      <a:r>
                        <a:rPr lang="en-GB" sz="1400" smtClean="0"/>
                        <a:t> 26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6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dirty="0" smtClean="0"/>
                        <a:t>–45 min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dirty="0" smtClean="0"/>
                        <a:t>0.204 (0.141–0.266)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dirty="0" smtClean="0"/>
                        <a:t>0.188 (0.118–0.258)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6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dirty="0" smtClean="0"/>
                        <a:t>–15 min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dirty="0" smtClean="0"/>
                        <a:t>0.201 (0.136–0.266)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dirty="0" smtClean="0"/>
                        <a:t>0.203 (0.137–0.269)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dirty="0" smtClean="0"/>
                        <a:t>5 min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dirty="0" smtClean="0"/>
                        <a:t>0.238 (0.171–0.305)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dirty="0" smtClean="0"/>
                        <a:t>0.247 (0.171–0.324)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6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dirty="0" smtClean="0"/>
                        <a:t>30 min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dirty="0" smtClean="0"/>
                        <a:t>0.256 (0.187–0.325)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dirty="0" smtClean="0"/>
                        <a:t>0.242 (0.164–0.320)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6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dirty="0" smtClean="0"/>
                        <a:t>1 h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dirty="0" smtClean="0"/>
                        <a:t>0.234 (0.164–0.304)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dirty="0" smtClean="0"/>
                        <a:t>0.266 (0.191–0.341)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6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dirty="0" smtClean="0"/>
                        <a:t>2 h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dirty="0" smtClean="0"/>
                        <a:t>0.227 (0.158–0.297)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dirty="0" smtClean="0"/>
                        <a:t>0.214 (0.138–0.289)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6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dirty="0" smtClean="0"/>
                        <a:t>4 h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dirty="0" smtClean="0"/>
                        <a:t>0.159 (0.088–0.230)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dirty="0" smtClean="0"/>
                        <a:t>0.174 (0.098–0.250)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6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dirty="0" smtClean="0"/>
                        <a:t>8 h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dirty="0" smtClean="0"/>
                        <a:t>0.188 (0.119–0.257)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dirty="0" smtClean="0"/>
                        <a:t>0.188 (0.114–0.262)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6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dirty="0" smtClean="0"/>
                        <a:t>12 h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dirty="0" smtClean="0"/>
                        <a:t>0.191 (0.122–0.260)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dirty="0" smtClean="0"/>
                        <a:t>0.215 (0.141–0.288)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TextBox 47"/>
          <p:cNvSpPr txBox="1">
            <a:spLocks noChangeArrowheads="1"/>
          </p:cNvSpPr>
          <p:nvPr/>
        </p:nvSpPr>
        <p:spPr bwMode="auto">
          <a:xfrm>
            <a:off x="1371600" y="5910590"/>
            <a:ext cx="557316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ヒラギノ角ゴ Pro W3"/>
              </a:rPr>
              <a:t>Values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ヒラギノ角ゴ Pro W3"/>
              </a:rPr>
              <a:t>are treatment difference (IND/GLY−</a:t>
            </a: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ヒラギノ角ゴ Pro W3"/>
              </a:rPr>
              <a:t>SFC)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3919" y="649374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53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09" y="274638"/>
            <a:ext cx="8642440" cy="1143000"/>
          </a:xfrm>
        </p:spPr>
        <p:txBody>
          <a:bodyPr>
            <a:noAutofit/>
          </a:bodyPr>
          <a:lstStyle/>
          <a:p>
            <a:r>
              <a:rPr lang="en-US" sz="2800"/>
              <a:t>ILLUMINATE: </a:t>
            </a:r>
            <a:r>
              <a:rPr lang="vi-VN" sz="2800"/>
              <a:t>523 BN </a:t>
            </a:r>
            <a:r>
              <a:rPr lang="en-US" sz="2800"/>
              <a:t>COPD trung bình-nặng, không có tiền sử đợt </a:t>
            </a:r>
            <a:r>
              <a:rPr lang="en-US" sz="2800" smtClean="0"/>
              <a:t>cấp</a:t>
            </a:r>
            <a:endParaRPr lang="en-US" sz="280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sz="2400" dirty="0"/>
              <a:t>IND/GLY cải thiện vượt trội </a:t>
            </a:r>
            <a:r>
              <a:rPr lang="en-US" sz="2400" dirty="0" err="1" smtClean="0"/>
              <a:t>triệu</a:t>
            </a:r>
            <a:r>
              <a:rPr lang="en-US" sz="2400" dirty="0" smtClean="0"/>
              <a:t> </a:t>
            </a:r>
            <a:r>
              <a:rPr lang="en-US" sz="2400" dirty="0" err="1" smtClean="0"/>
              <a:t>chứng</a:t>
            </a:r>
            <a:r>
              <a:rPr lang="en-US" sz="2400" dirty="0" smtClean="0"/>
              <a:t> </a:t>
            </a:r>
            <a:r>
              <a:rPr lang="en-US" sz="2400" dirty="0" err="1" smtClean="0"/>
              <a:t>khó</a:t>
            </a:r>
            <a:r>
              <a:rPr lang="en-US" sz="2400" dirty="0" smtClean="0"/>
              <a:t> </a:t>
            </a:r>
            <a:r>
              <a:rPr lang="en-US" sz="2400" dirty="0" err="1" smtClean="0"/>
              <a:t>thở</a:t>
            </a:r>
            <a:r>
              <a:rPr lang="en-US" sz="2400" dirty="0" smtClean="0"/>
              <a:t> so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salmeterol</a:t>
            </a:r>
            <a:r>
              <a:rPr lang="en-US" sz="2400" dirty="0" smtClean="0"/>
              <a:t>/fluticasone </a:t>
            </a:r>
            <a:r>
              <a:rPr lang="vi-VN" sz="2400" dirty="0" smtClean="0"/>
              <a:t>tại </a:t>
            </a:r>
            <a:r>
              <a:rPr lang="vi-VN" sz="2400" dirty="0"/>
              <a:t>thời điểm Tuần 12 &amp; Tuần 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64008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>
                <a:solidFill>
                  <a:schemeClr val="bg1"/>
                </a:solidFill>
              </a:rPr>
              <a:t>Vogelmeier et al. Lancet Respir Med 2013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5151" y="6150686"/>
            <a:ext cx="2509698" cy="5002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3420396" y="3902414"/>
            <a:ext cx="701620" cy="1881353"/>
          </a:xfrm>
          <a:prstGeom prst="rect">
            <a:avLst/>
          </a:prstGeom>
          <a:solidFill>
            <a:srgbClr val="2E6EB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 smtClean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741321" y="3556321"/>
            <a:ext cx="59770" cy="692044"/>
            <a:chOff x="8458200" y="1857375"/>
            <a:chExt cx="152400" cy="350862"/>
          </a:xfrm>
        </p:grpSpPr>
        <p:cxnSp>
          <p:nvCxnSpPr>
            <p:cNvPr id="15" name="Straight Connector 14"/>
            <p:cNvCxnSpPr/>
            <p:nvPr/>
          </p:nvCxnSpPr>
          <p:spPr bwMode="auto">
            <a:xfrm>
              <a:off x="8458200" y="1857375"/>
              <a:ext cx="152400" cy="0"/>
            </a:xfrm>
            <a:prstGeom prst="line">
              <a:avLst/>
            </a:prstGeom>
            <a:solidFill>
              <a:schemeClr val="accent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8458200" y="2204864"/>
              <a:ext cx="152400" cy="0"/>
            </a:xfrm>
            <a:prstGeom prst="line">
              <a:avLst/>
            </a:prstGeom>
            <a:solidFill>
              <a:schemeClr val="accent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8534400" y="1857375"/>
              <a:ext cx="0" cy="350862"/>
            </a:xfrm>
            <a:prstGeom prst="line">
              <a:avLst/>
            </a:prstGeom>
            <a:solidFill>
              <a:schemeClr val="accent2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" name="Rectangle 18"/>
          <p:cNvSpPr/>
          <p:nvPr/>
        </p:nvSpPr>
        <p:spPr bwMode="auto">
          <a:xfrm>
            <a:off x="2724119" y="4432354"/>
            <a:ext cx="696276" cy="1351412"/>
          </a:xfrm>
          <a:prstGeom prst="rect">
            <a:avLst/>
          </a:prstGeom>
          <a:solidFill>
            <a:srgbClr val="FF4DC7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 smtClean="0">
              <a:solidFill>
                <a:srgbClr val="00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058752" y="4075671"/>
            <a:ext cx="62193" cy="692043"/>
            <a:chOff x="8458200" y="1857375"/>
            <a:chExt cx="152400" cy="350862"/>
          </a:xfrm>
        </p:grpSpPr>
        <p:cxnSp>
          <p:nvCxnSpPr>
            <p:cNvPr id="21" name="Straight Connector 20"/>
            <p:cNvCxnSpPr/>
            <p:nvPr/>
          </p:nvCxnSpPr>
          <p:spPr bwMode="auto">
            <a:xfrm>
              <a:off x="8458200" y="1857375"/>
              <a:ext cx="152400" cy="0"/>
            </a:xfrm>
            <a:prstGeom prst="line">
              <a:avLst/>
            </a:prstGeom>
            <a:solidFill>
              <a:schemeClr val="accent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8458200" y="2204864"/>
              <a:ext cx="152400" cy="0"/>
            </a:xfrm>
            <a:prstGeom prst="line">
              <a:avLst/>
            </a:prstGeom>
            <a:solidFill>
              <a:schemeClr val="accent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8534400" y="1857375"/>
              <a:ext cx="0" cy="350862"/>
            </a:xfrm>
            <a:prstGeom prst="line">
              <a:avLst/>
            </a:prstGeom>
            <a:solidFill>
              <a:schemeClr val="accent2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5" name="Rectangle 24"/>
          <p:cNvSpPr/>
          <p:nvPr/>
        </p:nvSpPr>
        <p:spPr bwMode="auto">
          <a:xfrm>
            <a:off x="5877477" y="3597925"/>
            <a:ext cx="689518" cy="2185843"/>
          </a:xfrm>
          <a:prstGeom prst="rect">
            <a:avLst/>
          </a:prstGeom>
          <a:solidFill>
            <a:srgbClr val="2E6EB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 smtClean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190981" y="3249242"/>
            <a:ext cx="62193" cy="692044"/>
            <a:chOff x="8458200" y="1857375"/>
            <a:chExt cx="152400" cy="350862"/>
          </a:xfrm>
        </p:grpSpPr>
        <p:cxnSp>
          <p:nvCxnSpPr>
            <p:cNvPr id="27" name="Straight Connector 26"/>
            <p:cNvCxnSpPr/>
            <p:nvPr/>
          </p:nvCxnSpPr>
          <p:spPr bwMode="auto">
            <a:xfrm>
              <a:off x="8458200" y="1857375"/>
              <a:ext cx="152400" cy="0"/>
            </a:xfrm>
            <a:prstGeom prst="line">
              <a:avLst/>
            </a:prstGeom>
            <a:solidFill>
              <a:schemeClr val="accent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8458200" y="2204864"/>
              <a:ext cx="152400" cy="0"/>
            </a:xfrm>
            <a:prstGeom prst="line">
              <a:avLst/>
            </a:prstGeom>
            <a:solidFill>
              <a:schemeClr val="accent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8534400" y="1857375"/>
              <a:ext cx="0" cy="350862"/>
            </a:xfrm>
            <a:prstGeom prst="line">
              <a:avLst/>
            </a:prstGeom>
            <a:solidFill>
              <a:schemeClr val="accent2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1" name="Rectangle 30"/>
          <p:cNvSpPr/>
          <p:nvPr/>
        </p:nvSpPr>
        <p:spPr bwMode="auto">
          <a:xfrm>
            <a:off x="5169586" y="4296307"/>
            <a:ext cx="707891" cy="1487461"/>
          </a:xfrm>
          <a:prstGeom prst="rect">
            <a:avLst/>
          </a:prstGeom>
          <a:solidFill>
            <a:srgbClr val="FF4DC7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 smtClean="0">
              <a:solidFill>
                <a:srgbClr val="00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463769" y="3942846"/>
            <a:ext cx="62193" cy="692044"/>
            <a:chOff x="8458200" y="1857375"/>
            <a:chExt cx="152400" cy="350862"/>
          </a:xfrm>
        </p:grpSpPr>
        <p:cxnSp>
          <p:nvCxnSpPr>
            <p:cNvPr id="33" name="Straight Connector 32"/>
            <p:cNvCxnSpPr/>
            <p:nvPr/>
          </p:nvCxnSpPr>
          <p:spPr bwMode="auto">
            <a:xfrm>
              <a:off x="8458200" y="1857375"/>
              <a:ext cx="152400" cy="0"/>
            </a:xfrm>
            <a:prstGeom prst="line">
              <a:avLst/>
            </a:prstGeom>
            <a:solidFill>
              <a:schemeClr val="accent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8458200" y="2204864"/>
              <a:ext cx="152400" cy="0"/>
            </a:xfrm>
            <a:prstGeom prst="line">
              <a:avLst/>
            </a:prstGeom>
            <a:solidFill>
              <a:schemeClr val="accent2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8534400" y="1857375"/>
              <a:ext cx="0" cy="350862"/>
            </a:xfrm>
            <a:prstGeom prst="line">
              <a:avLst/>
            </a:prstGeom>
            <a:solidFill>
              <a:schemeClr val="accent2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6" name="TextBox 47"/>
          <p:cNvSpPr txBox="1">
            <a:spLocks noChangeArrowheads="1"/>
          </p:cNvSpPr>
          <p:nvPr/>
        </p:nvSpPr>
        <p:spPr bwMode="auto">
          <a:xfrm>
            <a:off x="2607980" y="3073187"/>
            <a:ext cx="15990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chemeClr val="bg1"/>
                </a:solidFill>
                <a:ea typeface="ヒラギノ角ゴ Pro W3"/>
              </a:rPr>
              <a:t>∆=0.58, p=0.025</a:t>
            </a:r>
            <a:endParaRPr lang="en-US" sz="1400" b="1" dirty="0">
              <a:solidFill>
                <a:schemeClr val="bg1"/>
              </a:solidFill>
              <a:ea typeface="ヒラギノ角ゴ Pro W3"/>
            </a:endParaRPr>
          </a:p>
        </p:txBody>
      </p:sp>
      <p:grpSp>
        <p:nvGrpSpPr>
          <p:cNvPr id="37" name="Group 6"/>
          <p:cNvGrpSpPr>
            <a:grpSpLocks/>
          </p:cNvGrpSpPr>
          <p:nvPr/>
        </p:nvGrpSpPr>
        <p:grpSpPr bwMode="auto">
          <a:xfrm flipH="1">
            <a:off x="3063269" y="3387880"/>
            <a:ext cx="681239" cy="168441"/>
            <a:chOff x="2804090" y="1240205"/>
            <a:chExt cx="765311" cy="156412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2804090" y="1240207"/>
              <a:ext cx="754873" cy="0"/>
            </a:xfrm>
            <a:prstGeom prst="line">
              <a:avLst/>
            </a:prstGeom>
            <a:ln w="38100" cap="sq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569401" y="1240205"/>
              <a:ext cx="0" cy="156412"/>
            </a:xfrm>
            <a:prstGeom prst="line">
              <a:avLst/>
            </a:prstGeom>
            <a:ln w="38100" cap="sq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47"/>
          <p:cNvSpPr txBox="1">
            <a:spLocks noChangeArrowheads="1"/>
          </p:cNvSpPr>
          <p:nvPr/>
        </p:nvSpPr>
        <p:spPr bwMode="auto">
          <a:xfrm>
            <a:off x="5050966" y="2862042"/>
            <a:ext cx="15071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chemeClr val="bg1"/>
                </a:solidFill>
              </a:rPr>
              <a:t>∆=0.76</a:t>
            </a:r>
            <a:r>
              <a:rPr lang="en-US" sz="1400" b="1" dirty="0">
                <a:solidFill>
                  <a:schemeClr val="bg1"/>
                </a:solidFill>
              </a:rPr>
              <a:t>, p=0.003</a:t>
            </a:r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 rot="5400000" flipH="1" flipV="1">
            <a:off x="117343" y="4178666"/>
            <a:ext cx="2783158" cy="42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bg1"/>
                </a:solidFill>
                <a:ea typeface="MS PGothic" pitchFamily="34" charset="-128"/>
                <a:cs typeface="Arial" charset="0"/>
              </a:rPr>
              <a:t>TDI total score</a:t>
            </a:r>
            <a:endParaRPr lang="en-US" b="1" dirty="0">
              <a:solidFill>
                <a:schemeClr val="bg1"/>
              </a:solidFill>
              <a:ea typeface="MS PGothic" pitchFamily="34" charset="-128"/>
              <a:cs typeface="Arial" charset="0"/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2195961" y="2990744"/>
            <a:ext cx="0" cy="2783157"/>
          </a:xfrm>
          <a:prstGeom prst="line">
            <a:avLst/>
          </a:prstGeom>
          <a:solidFill>
            <a:schemeClr val="accent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2195961" y="5783766"/>
            <a:ext cx="4908101" cy="0"/>
          </a:xfrm>
          <a:prstGeom prst="line">
            <a:avLst/>
          </a:prstGeom>
          <a:solidFill>
            <a:schemeClr val="accent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flipH="1">
            <a:off x="2125994" y="3000609"/>
            <a:ext cx="69968" cy="0"/>
          </a:xfrm>
          <a:prstGeom prst="line">
            <a:avLst/>
          </a:prstGeom>
          <a:solidFill>
            <a:schemeClr val="accent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 flipH="1">
            <a:off x="2125994" y="3464469"/>
            <a:ext cx="69968" cy="0"/>
          </a:xfrm>
          <a:prstGeom prst="line">
            <a:avLst/>
          </a:prstGeom>
          <a:solidFill>
            <a:schemeClr val="accent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flipH="1">
            <a:off x="2125994" y="3928328"/>
            <a:ext cx="69968" cy="0"/>
          </a:xfrm>
          <a:prstGeom prst="line">
            <a:avLst/>
          </a:prstGeom>
          <a:solidFill>
            <a:schemeClr val="accent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flipH="1">
            <a:off x="2125994" y="4392188"/>
            <a:ext cx="69968" cy="0"/>
          </a:xfrm>
          <a:prstGeom prst="line">
            <a:avLst/>
          </a:prstGeom>
          <a:solidFill>
            <a:schemeClr val="accent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flipH="1">
            <a:off x="2125994" y="4856047"/>
            <a:ext cx="69968" cy="0"/>
          </a:xfrm>
          <a:prstGeom prst="line">
            <a:avLst/>
          </a:prstGeom>
          <a:solidFill>
            <a:schemeClr val="accent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 flipH="1">
            <a:off x="2125994" y="5319907"/>
            <a:ext cx="69968" cy="0"/>
          </a:xfrm>
          <a:prstGeom prst="line">
            <a:avLst/>
          </a:prstGeom>
          <a:solidFill>
            <a:schemeClr val="accent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 flipH="1">
            <a:off x="2125994" y="5783766"/>
            <a:ext cx="69968" cy="0"/>
          </a:xfrm>
          <a:prstGeom prst="line">
            <a:avLst/>
          </a:prstGeom>
          <a:solidFill>
            <a:schemeClr val="accent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1" name="Group 6"/>
          <p:cNvGrpSpPr>
            <a:grpSpLocks/>
          </p:cNvGrpSpPr>
          <p:nvPr/>
        </p:nvGrpSpPr>
        <p:grpSpPr bwMode="auto">
          <a:xfrm flipH="1">
            <a:off x="5472921" y="3131809"/>
            <a:ext cx="681239" cy="168441"/>
            <a:chOff x="2804090" y="1240205"/>
            <a:chExt cx="765311" cy="156412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2804090" y="1240207"/>
              <a:ext cx="754873" cy="0"/>
            </a:xfrm>
            <a:prstGeom prst="line">
              <a:avLst/>
            </a:prstGeom>
            <a:ln w="38100" cap="sq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3569401" y="1240205"/>
              <a:ext cx="0" cy="156412"/>
            </a:xfrm>
            <a:prstGeom prst="line">
              <a:avLst/>
            </a:prstGeom>
            <a:ln w="38100" cap="sq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47"/>
          <p:cNvSpPr txBox="1">
            <a:spLocks noChangeArrowheads="1"/>
          </p:cNvSpPr>
          <p:nvPr/>
        </p:nvSpPr>
        <p:spPr bwMode="auto">
          <a:xfrm>
            <a:off x="2501215" y="5864838"/>
            <a:ext cx="15990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chemeClr val="bg1"/>
                </a:solidFill>
                <a:ea typeface="ヒラギノ角ゴ Pro W3"/>
              </a:rPr>
              <a:t>Week 12</a:t>
            </a:r>
            <a:endParaRPr lang="en-US" sz="1400" b="1" dirty="0">
              <a:solidFill>
                <a:schemeClr val="bg1"/>
              </a:solidFill>
              <a:ea typeface="ヒラギノ角ゴ Pro W3"/>
            </a:endParaRPr>
          </a:p>
        </p:txBody>
      </p:sp>
      <p:sp>
        <p:nvSpPr>
          <p:cNvPr id="55" name="TextBox 47"/>
          <p:cNvSpPr txBox="1">
            <a:spLocks noChangeArrowheads="1"/>
          </p:cNvSpPr>
          <p:nvPr/>
        </p:nvSpPr>
        <p:spPr bwMode="auto">
          <a:xfrm>
            <a:off x="5093500" y="5864838"/>
            <a:ext cx="15990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chemeClr val="bg1"/>
                </a:solidFill>
                <a:ea typeface="ヒラギノ角ゴ Pro W3"/>
              </a:rPr>
              <a:t>Week 26</a:t>
            </a:r>
            <a:endParaRPr lang="en-US" sz="1400" b="1" dirty="0">
              <a:solidFill>
                <a:schemeClr val="bg1"/>
              </a:solidFill>
              <a:ea typeface="ヒラギノ角ゴ Pro W3"/>
            </a:endParaRPr>
          </a:p>
        </p:txBody>
      </p:sp>
      <p:cxnSp>
        <p:nvCxnSpPr>
          <p:cNvPr id="56" name="Straight Connector 55"/>
          <p:cNvCxnSpPr/>
          <p:nvPr/>
        </p:nvCxnSpPr>
        <p:spPr bwMode="auto">
          <a:xfrm rot="16200000" flipH="1">
            <a:off x="2160978" y="5829855"/>
            <a:ext cx="69968" cy="0"/>
          </a:xfrm>
          <a:prstGeom prst="line">
            <a:avLst/>
          </a:prstGeom>
          <a:solidFill>
            <a:schemeClr val="accent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 rot="16200000" flipH="1">
            <a:off x="4556357" y="5829856"/>
            <a:ext cx="69968" cy="0"/>
          </a:xfrm>
          <a:prstGeom prst="line">
            <a:avLst/>
          </a:prstGeom>
          <a:solidFill>
            <a:schemeClr val="accent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 rot="16200000" flipH="1">
            <a:off x="7058290" y="5829857"/>
            <a:ext cx="69968" cy="0"/>
          </a:xfrm>
          <a:prstGeom prst="line">
            <a:avLst/>
          </a:prstGeom>
          <a:solidFill>
            <a:schemeClr val="accent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TextBox 47"/>
          <p:cNvSpPr txBox="1">
            <a:spLocks noChangeArrowheads="1"/>
          </p:cNvSpPr>
          <p:nvPr/>
        </p:nvSpPr>
        <p:spPr bwMode="auto">
          <a:xfrm>
            <a:off x="1683530" y="2867692"/>
            <a:ext cx="4318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chemeClr val="bg1"/>
                </a:solidFill>
                <a:ea typeface="ヒラギノ角ゴ Pro W3"/>
              </a:rPr>
              <a:t>3.0</a:t>
            </a:r>
            <a:endParaRPr lang="en-US" sz="1400" b="1" dirty="0">
              <a:solidFill>
                <a:schemeClr val="bg1"/>
              </a:solidFill>
              <a:ea typeface="ヒラギノ角ゴ Pro W3"/>
            </a:endParaRPr>
          </a:p>
        </p:txBody>
      </p:sp>
      <p:sp>
        <p:nvSpPr>
          <p:cNvPr id="60" name="TextBox 47"/>
          <p:cNvSpPr txBox="1">
            <a:spLocks noChangeArrowheads="1"/>
          </p:cNvSpPr>
          <p:nvPr/>
        </p:nvSpPr>
        <p:spPr bwMode="auto">
          <a:xfrm>
            <a:off x="1683530" y="3332477"/>
            <a:ext cx="4318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chemeClr val="bg1"/>
                </a:solidFill>
                <a:ea typeface="ヒラギノ角ゴ Pro W3"/>
              </a:rPr>
              <a:t>2.5</a:t>
            </a:r>
            <a:endParaRPr lang="en-US" sz="1400" b="1" dirty="0">
              <a:solidFill>
                <a:schemeClr val="bg1"/>
              </a:solidFill>
              <a:ea typeface="ヒラギノ角ゴ Pro W3"/>
            </a:endParaRPr>
          </a:p>
        </p:txBody>
      </p:sp>
      <p:sp>
        <p:nvSpPr>
          <p:cNvPr id="61" name="TextBox 47"/>
          <p:cNvSpPr txBox="1">
            <a:spLocks noChangeArrowheads="1"/>
          </p:cNvSpPr>
          <p:nvPr/>
        </p:nvSpPr>
        <p:spPr bwMode="auto">
          <a:xfrm>
            <a:off x="1683530" y="3797262"/>
            <a:ext cx="4318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chemeClr val="bg1"/>
                </a:solidFill>
                <a:ea typeface="ヒラギノ角ゴ Pro W3"/>
              </a:rPr>
              <a:t>2.0</a:t>
            </a:r>
            <a:endParaRPr lang="en-US" sz="1400" b="1" dirty="0">
              <a:solidFill>
                <a:schemeClr val="bg1"/>
              </a:solidFill>
              <a:ea typeface="ヒラギノ角ゴ Pro W3"/>
            </a:endParaRPr>
          </a:p>
        </p:txBody>
      </p:sp>
      <p:sp>
        <p:nvSpPr>
          <p:cNvPr id="62" name="TextBox 47"/>
          <p:cNvSpPr txBox="1">
            <a:spLocks noChangeArrowheads="1"/>
          </p:cNvSpPr>
          <p:nvPr/>
        </p:nvSpPr>
        <p:spPr bwMode="auto">
          <a:xfrm>
            <a:off x="1683530" y="4262048"/>
            <a:ext cx="4318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chemeClr val="bg1"/>
                </a:solidFill>
                <a:ea typeface="ヒラギノ角ゴ Pro W3"/>
              </a:rPr>
              <a:t>1.5</a:t>
            </a:r>
            <a:endParaRPr lang="en-US" sz="1400" b="1" dirty="0">
              <a:solidFill>
                <a:schemeClr val="bg1"/>
              </a:solidFill>
              <a:ea typeface="ヒラギノ角ゴ Pro W3"/>
            </a:endParaRPr>
          </a:p>
        </p:txBody>
      </p:sp>
      <p:sp>
        <p:nvSpPr>
          <p:cNvPr id="63" name="TextBox 47"/>
          <p:cNvSpPr txBox="1">
            <a:spLocks noChangeArrowheads="1"/>
          </p:cNvSpPr>
          <p:nvPr/>
        </p:nvSpPr>
        <p:spPr bwMode="auto">
          <a:xfrm>
            <a:off x="1683530" y="4726833"/>
            <a:ext cx="4318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chemeClr val="bg1"/>
                </a:solidFill>
                <a:ea typeface="ヒラギノ角ゴ Pro W3"/>
              </a:rPr>
              <a:t>1.0</a:t>
            </a:r>
            <a:endParaRPr lang="en-US" sz="1400" b="1" dirty="0">
              <a:solidFill>
                <a:schemeClr val="bg1"/>
              </a:solidFill>
              <a:ea typeface="ヒラギノ角ゴ Pro W3"/>
            </a:endParaRPr>
          </a:p>
        </p:txBody>
      </p:sp>
      <p:sp>
        <p:nvSpPr>
          <p:cNvPr id="64" name="TextBox 47"/>
          <p:cNvSpPr txBox="1">
            <a:spLocks noChangeArrowheads="1"/>
          </p:cNvSpPr>
          <p:nvPr/>
        </p:nvSpPr>
        <p:spPr bwMode="auto">
          <a:xfrm>
            <a:off x="1683530" y="5191618"/>
            <a:ext cx="4318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chemeClr val="bg1"/>
                </a:solidFill>
                <a:ea typeface="ヒラギノ角ゴ Pro W3"/>
              </a:rPr>
              <a:t>0.5</a:t>
            </a:r>
            <a:endParaRPr lang="en-US" sz="1400" b="1" dirty="0">
              <a:solidFill>
                <a:schemeClr val="bg1"/>
              </a:solidFill>
              <a:ea typeface="ヒラギノ角ゴ Pro W3"/>
            </a:endParaRPr>
          </a:p>
        </p:txBody>
      </p:sp>
      <p:sp>
        <p:nvSpPr>
          <p:cNvPr id="65" name="TextBox 47"/>
          <p:cNvSpPr txBox="1">
            <a:spLocks noChangeArrowheads="1"/>
          </p:cNvSpPr>
          <p:nvPr/>
        </p:nvSpPr>
        <p:spPr bwMode="auto">
          <a:xfrm>
            <a:off x="1683530" y="5656403"/>
            <a:ext cx="4318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chemeClr val="bg1"/>
                </a:solidFill>
                <a:ea typeface="ヒラギノ角ゴ Pro W3"/>
              </a:rPr>
              <a:t>0</a:t>
            </a:r>
            <a:endParaRPr lang="en-US" sz="1400" b="1" dirty="0">
              <a:solidFill>
                <a:schemeClr val="bg1"/>
              </a:solidFill>
              <a:ea typeface="ヒラギノ角ゴ Pro W3"/>
            </a:endParaRPr>
          </a:p>
        </p:txBody>
      </p:sp>
      <p:sp>
        <p:nvSpPr>
          <p:cNvPr id="66" name="TextBox 47"/>
          <p:cNvSpPr txBox="1">
            <a:spLocks noChangeArrowheads="1"/>
          </p:cNvSpPr>
          <p:nvPr/>
        </p:nvSpPr>
        <p:spPr bwMode="auto">
          <a:xfrm>
            <a:off x="2722769" y="5538859"/>
            <a:ext cx="733454" cy="25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ea typeface="ヒラギノ角ゴ Pro W3"/>
              </a:rPr>
              <a:t>1.45</a:t>
            </a:r>
            <a:endParaRPr lang="en-US" sz="1400" b="1" dirty="0">
              <a:solidFill>
                <a:srgbClr val="FFFFFF"/>
              </a:solidFill>
              <a:ea typeface="ヒラギノ角ゴ Pro W3"/>
            </a:endParaRPr>
          </a:p>
        </p:txBody>
      </p:sp>
      <p:sp>
        <p:nvSpPr>
          <p:cNvPr id="67" name="TextBox 47"/>
          <p:cNvSpPr txBox="1">
            <a:spLocks noChangeArrowheads="1"/>
          </p:cNvSpPr>
          <p:nvPr/>
        </p:nvSpPr>
        <p:spPr bwMode="auto">
          <a:xfrm>
            <a:off x="3403197" y="5538859"/>
            <a:ext cx="733454" cy="25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ea typeface="ヒラギノ角ゴ Pro W3"/>
              </a:rPr>
              <a:t>2.03</a:t>
            </a:r>
            <a:endParaRPr lang="en-US" sz="1400" b="1" dirty="0">
              <a:solidFill>
                <a:srgbClr val="FFFFFF"/>
              </a:solidFill>
              <a:ea typeface="ヒラギノ角ゴ Pro W3"/>
            </a:endParaRPr>
          </a:p>
        </p:txBody>
      </p:sp>
      <p:sp>
        <p:nvSpPr>
          <p:cNvPr id="68" name="TextBox 47"/>
          <p:cNvSpPr txBox="1">
            <a:spLocks noChangeArrowheads="1"/>
          </p:cNvSpPr>
          <p:nvPr/>
        </p:nvSpPr>
        <p:spPr bwMode="auto">
          <a:xfrm>
            <a:off x="5185283" y="5538859"/>
            <a:ext cx="733454" cy="25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ea typeface="ヒラギノ角ゴ Pro W3"/>
              </a:rPr>
              <a:t>1.6</a:t>
            </a:r>
            <a:endParaRPr lang="en-US" sz="1400" b="1" dirty="0">
              <a:solidFill>
                <a:srgbClr val="FFFFFF"/>
              </a:solidFill>
              <a:ea typeface="ヒラギノ角ゴ Pro W3"/>
            </a:endParaRPr>
          </a:p>
        </p:txBody>
      </p:sp>
      <p:sp>
        <p:nvSpPr>
          <p:cNvPr id="69" name="TextBox 47"/>
          <p:cNvSpPr txBox="1">
            <a:spLocks noChangeArrowheads="1"/>
          </p:cNvSpPr>
          <p:nvPr/>
        </p:nvSpPr>
        <p:spPr bwMode="auto">
          <a:xfrm>
            <a:off x="5847052" y="5538859"/>
            <a:ext cx="733454" cy="25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ea typeface="ヒラギノ角ゴ Pro W3"/>
              </a:rPr>
              <a:t>2.36</a:t>
            </a:r>
            <a:endParaRPr lang="en-US" sz="1400" b="1" dirty="0">
              <a:solidFill>
                <a:srgbClr val="FFFFFF"/>
              </a:solidFill>
              <a:ea typeface="ヒラギノ角ゴ Pro W3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2766813" y="2584142"/>
            <a:ext cx="4263850" cy="307777"/>
            <a:chOff x="2480588" y="1310706"/>
            <a:chExt cx="5224108" cy="377091"/>
          </a:xfrm>
        </p:grpSpPr>
        <p:sp>
          <p:nvSpPr>
            <p:cNvPr id="71" name="TextBox 70"/>
            <p:cNvSpPr txBox="1"/>
            <p:nvPr/>
          </p:nvSpPr>
          <p:spPr>
            <a:xfrm>
              <a:off x="2650221" y="1310706"/>
              <a:ext cx="2041317" cy="377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chemeClr val="bg1"/>
                  </a:solidFill>
                  <a:ea typeface="MS PGothic" pitchFamily="34" charset="-128"/>
                  <a:cs typeface="Arial" charset="0"/>
                </a:rPr>
                <a:t>SFC 50/500 μg b.i.d.</a:t>
              </a:r>
              <a:endParaRPr lang="en-US" sz="1400" b="1" dirty="0">
                <a:solidFill>
                  <a:schemeClr val="bg1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331460" y="1310706"/>
              <a:ext cx="2373236" cy="377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chemeClr val="bg1"/>
                  </a:solidFill>
                  <a:ea typeface="MS PGothic" pitchFamily="34" charset="-128"/>
                  <a:cs typeface="Arial" charset="0"/>
                </a:rPr>
                <a:t>IND/GLY 110/50 μg q.d.</a:t>
              </a:r>
              <a:endParaRPr lang="en-US" sz="1400" b="1" dirty="0">
                <a:solidFill>
                  <a:schemeClr val="bg1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2480588" y="1385001"/>
              <a:ext cx="145025" cy="145025"/>
            </a:xfrm>
            <a:prstGeom prst="rect">
              <a:avLst/>
            </a:prstGeom>
            <a:solidFill>
              <a:srgbClr val="FF4DC7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chemeClr val="bg1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5127979" y="1385399"/>
              <a:ext cx="145025" cy="145025"/>
            </a:xfrm>
            <a:prstGeom prst="rect">
              <a:avLst/>
            </a:prstGeom>
            <a:solidFill>
              <a:srgbClr val="2E6EBC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chemeClr val="bg1"/>
                </a:solidFill>
                <a:ea typeface="MS PGothic" pitchFamily="34" charset="-128"/>
                <a:cs typeface="Arial" charset="0"/>
              </a:endParaRPr>
            </a:p>
          </p:txBody>
        </p:sp>
      </p:grpSp>
      <p:sp>
        <p:nvSpPr>
          <p:cNvPr id="75" name="Rectangle 74"/>
          <p:cNvSpPr/>
          <p:nvPr/>
        </p:nvSpPr>
        <p:spPr>
          <a:xfrm>
            <a:off x="1904120" y="6120323"/>
            <a:ext cx="3731608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tabLst>
                <a:tab pos="182563" algn="l"/>
                <a:tab pos="1438275" algn="l"/>
              </a:tabLst>
            </a:pPr>
            <a:r>
              <a:rPr lang="en-US" sz="900" dirty="0">
                <a:solidFill>
                  <a:schemeClr val="bg1"/>
                </a:solidFill>
                <a:ea typeface="MS PGothic" pitchFamily="34" charset="-128"/>
                <a:cs typeface="Arial" charset="0"/>
              </a:rPr>
              <a:t>Data are least-squares mean </a:t>
            </a:r>
            <a:r>
              <a:rPr lang="en-US" sz="900" dirty="0">
                <a:solidFill>
                  <a:schemeClr val="bg1"/>
                </a:solidFill>
                <a:ea typeface="MS PGothic" pitchFamily="34" charset="-128"/>
                <a:cs typeface="Arial"/>
              </a:rPr>
              <a:t>± standard error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279629" y="6113316"/>
            <a:ext cx="1567423" cy="215442"/>
          </a:xfrm>
          <a:prstGeom prst="rect">
            <a:avLst/>
          </a:prstGeom>
        </p:spPr>
        <p:txBody>
          <a:bodyPr wrap="square" lIns="91438" tIns="45719" rIns="91438" bIns="45719" anchor="b" anchorCtr="0">
            <a:spAutoFit/>
          </a:bodyPr>
          <a:lstStyle/>
          <a:p>
            <a:pPr>
              <a:defRPr/>
            </a:pPr>
            <a:r>
              <a:rPr lang="en-GB" sz="800" smtClean="0">
                <a:solidFill>
                  <a:schemeClr val="bg1"/>
                </a:solidFill>
              </a:rPr>
              <a:t>TDI</a:t>
            </a:r>
            <a:r>
              <a:rPr lang="en-GB" sz="800" dirty="0">
                <a:solidFill>
                  <a:schemeClr val="bg1"/>
                </a:solidFill>
              </a:rPr>
              <a:t>, Transition Dyspnea </a:t>
            </a:r>
            <a:r>
              <a:rPr lang="en-GB" sz="800" dirty="0" smtClean="0">
                <a:solidFill>
                  <a:schemeClr val="bg1"/>
                </a:solidFill>
              </a:rPr>
              <a:t>Index 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880372" y="647214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68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09" y="274638"/>
            <a:ext cx="8642440" cy="1143000"/>
          </a:xfrm>
        </p:spPr>
        <p:txBody>
          <a:bodyPr>
            <a:noAutofit/>
          </a:bodyPr>
          <a:lstStyle/>
          <a:p>
            <a:r>
              <a:rPr lang="en-US" sz="2800"/>
              <a:t>ILLUMINATE: </a:t>
            </a:r>
            <a:r>
              <a:rPr lang="vi-VN" sz="2800"/>
              <a:t>523 BN </a:t>
            </a:r>
            <a:r>
              <a:rPr lang="en-US" sz="2800"/>
              <a:t>COPD trung bình-nặng, không có tiền sử đợt </a:t>
            </a:r>
            <a:r>
              <a:rPr lang="en-US" sz="2800" smtClean="0"/>
              <a:t>cấp</a:t>
            </a:r>
            <a:endParaRPr lang="en-US" sz="280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sz="2400"/>
              <a:t>IND/GLY làm giàm đáng kể </a:t>
            </a:r>
            <a:r>
              <a:rPr lang="en-US" sz="2400" smtClean="0"/>
              <a:t>dùng </a:t>
            </a:r>
            <a:r>
              <a:rPr lang="vi-VN" sz="2400" smtClean="0"/>
              <a:t>thuốc </a:t>
            </a:r>
            <a:r>
              <a:rPr lang="vi-VN" sz="2400"/>
              <a:t>cắt cơn </a:t>
            </a:r>
            <a:r>
              <a:rPr lang="vi-VN" sz="2400" smtClean="0"/>
              <a:t>hàng </a:t>
            </a:r>
            <a:r>
              <a:rPr lang="vi-VN" sz="2400"/>
              <a:t>ngày </a:t>
            </a:r>
            <a:r>
              <a:rPr lang="vi-VN" sz="2400" smtClean="0"/>
              <a:t>so </a:t>
            </a:r>
            <a:r>
              <a:rPr lang="vi-VN" sz="2400"/>
              <a:t>với </a:t>
            </a:r>
            <a:r>
              <a:rPr lang="en-US" sz="2400" smtClean="0"/>
              <a:t>salmeterol/fluticasone</a:t>
            </a:r>
            <a:endParaRPr lang="vi-VN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64008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>
                <a:solidFill>
                  <a:schemeClr val="bg1"/>
                </a:solidFill>
              </a:rPr>
              <a:t>Vogelmeier et al. Lancet Respir Med 2013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5151" y="6150686"/>
            <a:ext cx="2509698" cy="5002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77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6331298"/>
              </p:ext>
            </p:extLst>
          </p:nvPr>
        </p:nvGraphicFramePr>
        <p:xfrm>
          <a:off x="2043743" y="2756878"/>
          <a:ext cx="5104531" cy="2975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8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7884752"/>
              </p:ext>
            </p:extLst>
          </p:nvPr>
        </p:nvGraphicFramePr>
        <p:xfrm>
          <a:off x="2043743" y="3097866"/>
          <a:ext cx="5576257" cy="2975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79" name="Group 11"/>
          <p:cNvGrpSpPr/>
          <p:nvPr/>
        </p:nvGrpSpPr>
        <p:grpSpPr>
          <a:xfrm flipV="1">
            <a:off x="3479330" y="5255862"/>
            <a:ext cx="2277487" cy="112452"/>
            <a:chOff x="1625657" y="514585"/>
            <a:chExt cx="2589836" cy="119656"/>
          </a:xfrm>
        </p:grpSpPr>
        <p:cxnSp>
          <p:nvCxnSpPr>
            <p:cNvPr id="80" name="Straight Connector 79"/>
            <p:cNvCxnSpPr/>
            <p:nvPr/>
          </p:nvCxnSpPr>
          <p:spPr>
            <a:xfrm flipV="1">
              <a:off x="1625657" y="517584"/>
              <a:ext cx="2589836" cy="3539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4213984" y="514585"/>
              <a:ext cx="0" cy="119656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47"/>
          <p:cNvSpPr txBox="1">
            <a:spLocks noChangeArrowheads="1"/>
          </p:cNvSpPr>
          <p:nvPr/>
        </p:nvSpPr>
        <p:spPr bwMode="auto">
          <a:xfrm>
            <a:off x="3413498" y="5102863"/>
            <a:ext cx="13724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+mn-lt"/>
                <a:ea typeface="ヒラギノ角ゴ Pro W3"/>
                <a:cs typeface="ヒラギノ角ゴ Pro W3"/>
              </a:rPr>
              <a:t>∆</a:t>
            </a:r>
            <a:r>
              <a:rPr lang="en-US" sz="1400" dirty="0" smtClean="0">
                <a:solidFill>
                  <a:schemeClr val="bg1"/>
                </a:solidFill>
                <a:latin typeface="+mn-lt"/>
                <a:ea typeface="ヒラギノ角ゴ Pro W3"/>
                <a:cs typeface="ヒラギノ角ゴ Pro W3"/>
              </a:rPr>
              <a:t>=–</a:t>
            </a:r>
            <a:r>
              <a:rPr lang="en-US" sz="1400" dirty="0">
                <a:solidFill>
                  <a:schemeClr val="bg1"/>
                </a:solidFill>
                <a:latin typeface="+mn-lt"/>
                <a:ea typeface="ヒラギノ角ゴ Pro W3"/>
                <a:cs typeface="ヒラギノ角ゴ Pro W3"/>
              </a:rPr>
              <a:t>0.39, </a:t>
            </a:r>
            <a:r>
              <a:rPr lang="en-US" sz="1400" dirty="0" smtClean="0">
                <a:solidFill>
                  <a:schemeClr val="bg1"/>
                </a:solidFill>
                <a:latin typeface="+mn-lt"/>
                <a:ea typeface="ヒラギノ角ゴ Pro W3"/>
                <a:cs typeface="ヒラギノ角ゴ Pro W3"/>
              </a:rPr>
              <a:t>p&lt;0.05</a:t>
            </a:r>
            <a:endParaRPr lang="en-US" sz="1400" dirty="0">
              <a:solidFill>
                <a:schemeClr val="bg1"/>
              </a:solidFill>
              <a:latin typeface="+mn-lt"/>
              <a:ea typeface="ヒラギノ角ゴ Pro W3"/>
              <a:cs typeface="ヒラギノ角ゴ Pro W3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753796" y="2441263"/>
            <a:ext cx="134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ea typeface="MS PGothic" pitchFamily="34" charset="-128"/>
                <a:cs typeface="Arial" charset="0"/>
              </a:rPr>
              <a:t>SFC</a:t>
            </a:r>
            <a:r>
              <a:rPr lang="en-US" sz="1400" dirty="0">
                <a:solidFill>
                  <a:schemeClr val="bg1"/>
                </a:solidFill>
                <a:ea typeface="MS PGothic" pitchFamily="34" charset="-128"/>
                <a:cs typeface="Arial" charset="0"/>
              </a:rPr>
              <a:t/>
            </a:r>
            <a:br>
              <a:rPr lang="en-US" sz="1400" dirty="0">
                <a:solidFill>
                  <a:schemeClr val="bg1"/>
                </a:solidFill>
                <a:ea typeface="MS PGothic" pitchFamily="34" charset="-128"/>
                <a:cs typeface="Arial" charset="0"/>
              </a:rPr>
            </a:br>
            <a:r>
              <a:rPr lang="en-US" sz="1400" dirty="0" smtClean="0">
                <a:solidFill>
                  <a:schemeClr val="bg1"/>
                </a:solidFill>
                <a:ea typeface="MS PGothic" pitchFamily="34" charset="-128"/>
                <a:cs typeface="Arial" charset="0"/>
              </a:rPr>
              <a:t>50/500 μg b.i.d.</a:t>
            </a:r>
            <a:endParaRPr lang="en-US" sz="1400" dirty="0">
              <a:solidFill>
                <a:schemeClr val="bg1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136664" y="2441263"/>
            <a:ext cx="125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ea typeface="MS PGothic" pitchFamily="34" charset="-128"/>
                <a:cs typeface="Arial" charset="0"/>
              </a:rPr>
              <a:t>IND/GLY</a:t>
            </a:r>
            <a:r>
              <a:rPr lang="en-US" sz="1400" dirty="0">
                <a:solidFill>
                  <a:schemeClr val="bg1"/>
                </a:solidFill>
                <a:ea typeface="MS PGothic" pitchFamily="34" charset="-128"/>
                <a:cs typeface="Arial" charset="0"/>
              </a:rPr>
              <a:t/>
            </a:r>
            <a:br>
              <a:rPr lang="en-US" sz="1400" dirty="0">
                <a:solidFill>
                  <a:schemeClr val="bg1"/>
                </a:solidFill>
                <a:ea typeface="MS PGothic" pitchFamily="34" charset="-128"/>
                <a:cs typeface="Arial" charset="0"/>
              </a:rPr>
            </a:br>
            <a:r>
              <a:rPr lang="en-US" sz="1400" dirty="0">
                <a:solidFill>
                  <a:schemeClr val="bg1"/>
                </a:solidFill>
                <a:ea typeface="MS PGothic" pitchFamily="34" charset="-128"/>
                <a:cs typeface="Arial" charset="0"/>
              </a:rPr>
              <a:t>110/50 </a:t>
            </a:r>
            <a:r>
              <a:rPr lang="en-US" sz="1400" dirty="0" smtClean="0">
                <a:solidFill>
                  <a:schemeClr val="bg1"/>
                </a:solidFill>
                <a:ea typeface="MS PGothic" pitchFamily="34" charset="-128"/>
                <a:cs typeface="Arial" charset="0"/>
              </a:rPr>
              <a:t>μg q.d.</a:t>
            </a:r>
            <a:endParaRPr lang="en-US" sz="1400" dirty="0">
              <a:solidFill>
                <a:schemeClr val="bg1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85" name="Rectangle 16"/>
          <p:cNvSpPr>
            <a:spLocks noChangeArrowheads="1"/>
          </p:cNvSpPr>
          <p:nvPr/>
        </p:nvSpPr>
        <p:spPr bwMode="auto">
          <a:xfrm rot="5400000" flipH="1" flipV="1">
            <a:off x="328661" y="4061225"/>
            <a:ext cx="2494468" cy="40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Thay</a:t>
            </a:r>
            <a:r>
              <a:rPr lang="en-US" sz="1400" dirty="0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đổi</a:t>
            </a:r>
            <a:r>
              <a:rPr lang="en-US" sz="1400" dirty="0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từ</a:t>
            </a:r>
            <a:r>
              <a:rPr lang="en-US" sz="1400" dirty="0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mức</a:t>
            </a:r>
            <a:r>
              <a:rPr lang="en-US" sz="1400" dirty="0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cơ</a:t>
            </a:r>
            <a:r>
              <a:rPr lang="en-US" sz="1400" dirty="0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bản</a:t>
            </a:r>
            <a:r>
              <a:rPr lang="en-US" sz="1400" dirty="0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số</a:t>
            </a:r>
            <a:r>
              <a:rPr lang="en-US" sz="1400" dirty="0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nhát</a:t>
            </a:r>
            <a:r>
              <a:rPr lang="en-US" sz="1400" dirty="0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thuốc</a:t>
            </a:r>
            <a:r>
              <a:rPr lang="en-US" sz="1400" dirty="0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cấp</a:t>
            </a:r>
            <a:r>
              <a:rPr lang="en-US" sz="1400" dirty="0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cứu</a:t>
            </a:r>
            <a:r>
              <a:rPr lang="en-US" sz="1400" dirty="0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/ </a:t>
            </a:r>
            <a:r>
              <a:rPr lang="en-US" sz="1400" dirty="0" err="1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ngày</a:t>
            </a:r>
            <a:endParaRPr lang="en-US" sz="1400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7380" y="646624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05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Chức năng phổi </a:t>
            </a:r>
            <a:br>
              <a:rPr lang="en-US" smtClean="0"/>
            </a:br>
            <a:r>
              <a:rPr lang="en-US" smtClean="0"/>
              <a:t>của bệnh nhân COPD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smtClean="0"/>
              <a:t>Chức năng phổi sụt giảm theo tuổi tác cùng sự phơi nhiễm đáng kể với các phần tử khí độc hại (thuốc lá, chất đốt sinh khối…)</a:t>
            </a:r>
            <a:endParaRPr 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19" y="3200400"/>
            <a:ext cx="4602481" cy="29257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6243935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1"/>
                </a:solidFill>
              </a:rPr>
              <a:t>1. </a:t>
            </a:r>
            <a:r>
              <a:rPr lang="da-DK" sz="1200" smtClean="0">
                <a:solidFill>
                  <a:schemeClr val="bg1"/>
                </a:solidFill>
              </a:rPr>
              <a:t>Lange </a:t>
            </a:r>
            <a:r>
              <a:rPr lang="da-DK" sz="1200">
                <a:solidFill>
                  <a:schemeClr val="bg1"/>
                </a:solidFill>
              </a:rPr>
              <a:t>et al. NEJM </a:t>
            </a:r>
            <a:r>
              <a:rPr lang="da-DK" sz="1200" smtClean="0">
                <a:solidFill>
                  <a:schemeClr val="bg1"/>
                </a:solidFill>
              </a:rPr>
              <a:t>2015;373:111-22</a:t>
            </a:r>
          </a:p>
          <a:p>
            <a:r>
              <a:rPr lang="en-US" sz="1200" smtClean="0">
                <a:solidFill>
                  <a:schemeClr val="bg1"/>
                </a:solidFill>
              </a:rPr>
              <a:t>2. Tantucci C et al. Int J Chron Obstruct Pulmon Dis. 2012;7:95–99</a:t>
            </a: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700BE24-3647-4A7A-8E39-A22B2A718D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5" t="80806" r="30073" b="4561"/>
          <a:stretch/>
        </p:blipFill>
        <p:spPr>
          <a:xfrm>
            <a:off x="1981201" y="5568005"/>
            <a:ext cx="2057400" cy="56755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8700BE24-3647-4A7A-8E39-A22B2A718D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0" b="29857"/>
          <a:stretch/>
        </p:blipFill>
        <p:spPr>
          <a:xfrm>
            <a:off x="304801" y="3200400"/>
            <a:ext cx="3733800" cy="237700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89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 02: Bệnh sử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BN </a:t>
            </a:r>
            <a:r>
              <a:rPr lang="en-US" dirty="0" err="1" smtClean="0"/>
              <a:t>Đặng</a:t>
            </a:r>
            <a:r>
              <a:rPr lang="en-US" dirty="0" smtClean="0"/>
              <a:t> </a:t>
            </a:r>
            <a:r>
              <a:rPr lang="en-US" dirty="0" err="1" smtClean="0"/>
              <a:t>Ngọc</a:t>
            </a:r>
            <a:r>
              <a:rPr lang="en-US" dirty="0" smtClean="0"/>
              <a:t> T., </a:t>
            </a:r>
            <a:r>
              <a:rPr lang="en-US" dirty="0" err="1" smtClean="0"/>
              <a:t>nam</a:t>
            </a:r>
            <a:r>
              <a:rPr lang="en-US" dirty="0" smtClean="0"/>
              <a:t>, 60 </a:t>
            </a:r>
            <a:r>
              <a:rPr lang="en-US" dirty="0" err="1" smtClean="0"/>
              <a:t>tuổi</a:t>
            </a:r>
            <a:endParaRPr lang="en-US" dirty="0" smtClean="0"/>
          </a:p>
          <a:p>
            <a:r>
              <a:rPr lang="en-US" dirty="0" smtClean="0"/>
              <a:t>COPD </a:t>
            </a:r>
            <a:r>
              <a:rPr lang="en-US" dirty="0" err="1" smtClean="0"/>
              <a:t>nhóm</a:t>
            </a:r>
            <a:r>
              <a:rPr lang="en-US" dirty="0" smtClean="0"/>
              <a:t> D </a:t>
            </a:r>
            <a:r>
              <a:rPr lang="en-US" dirty="0" err="1" smtClean="0"/>
              <a:t>đang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</a:t>
            </a:r>
            <a:r>
              <a:rPr lang="en-US" dirty="0" err="1" smtClean="0"/>
              <a:t>ổn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endParaRPr lang="en-US" dirty="0" smtClean="0"/>
          </a:p>
          <a:p>
            <a:pPr lvl="1"/>
            <a:r>
              <a:rPr lang="en-US" dirty="0" err="1" smtClean="0"/>
              <a:t>Symbicort</a:t>
            </a:r>
            <a:r>
              <a:rPr lang="en-US" dirty="0" smtClean="0"/>
              <a:t> </a:t>
            </a:r>
            <a:r>
              <a:rPr lang="en-US" dirty="0" err="1" smtClean="0"/>
              <a:t>Turbuhaler</a:t>
            </a:r>
            <a:r>
              <a:rPr lang="en-US" dirty="0" smtClean="0"/>
              <a:t> 1x2</a:t>
            </a:r>
          </a:p>
          <a:p>
            <a:pPr lvl="1"/>
            <a:r>
              <a:rPr lang="en-US" dirty="0" smtClean="0"/>
              <a:t>Spiriva 2 </a:t>
            </a:r>
            <a:r>
              <a:rPr lang="en-US" dirty="0" err="1" smtClean="0"/>
              <a:t>nhát</a:t>
            </a:r>
            <a:endParaRPr lang="en-US" dirty="0" smtClean="0"/>
          </a:p>
          <a:p>
            <a:r>
              <a:rPr lang="en-US" dirty="0" err="1" smtClean="0"/>
              <a:t>Tiền</a:t>
            </a:r>
            <a:r>
              <a:rPr lang="en-US" dirty="0" smtClean="0"/>
              <a:t> </a:t>
            </a:r>
            <a:r>
              <a:rPr lang="en-US" dirty="0" err="1" smtClean="0"/>
              <a:t>căn</a:t>
            </a:r>
            <a:r>
              <a:rPr lang="en-US" dirty="0" smtClean="0"/>
              <a:t> 1 </a:t>
            </a:r>
            <a:r>
              <a:rPr lang="en-US" dirty="0" err="1" smtClean="0"/>
              <a:t>lần</a:t>
            </a:r>
            <a:r>
              <a:rPr lang="en-US" dirty="0" smtClean="0"/>
              <a:t> </a:t>
            </a:r>
            <a:r>
              <a:rPr lang="en-US" dirty="0" err="1" smtClean="0"/>
              <a:t>nhập</a:t>
            </a:r>
            <a:r>
              <a:rPr lang="en-US" dirty="0" smtClean="0"/>
              <a:t> </a:t>
            </a:r>
            <a:r>
              <a:rPr lang="en-US" dirty="0" err="1" smtClean="0"/>
              <a:t>Hồi</a:t>
            </a:r>
            <a:r>
              <a:rPr lang="en-US" dirty="0" smtClean="0"/>
              <a:t> </a:t>
            </a:r>
            <a:r>
              <a:rPr lang="en-US" dirty="0" err="1" smtClean="0"/>
              <a:t>sức</a:t>
            </a:r>
            <a:r>
              <a:rPr lang="en-US" dirty="0" smtClean="0"/>
              <a:t> </a:t>
            </a:r>
            <a:r>
              <a:rPr lang="en-US" dirty="0" err="1" smtClean="0"/>
              <a:t>thở</a:t>
            </a:r>
            <a:r>
              <a:rPr lang="en-US" dirty="0" smtClean="0"/>
              <a:t> </a:t>
            </a:r>
            <a:r>
              <a:rPr lang="en-US" dirty="0" err="1" smtClean="0"/>
              <a:t>máy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2-3 </a:t>
            </a:r>
            <a:r>
              <a:rPr lang="en-US" dirty="0" err="1" smtClean="0"/>
              <a:t>năm</a:t>
            </a:r>
            <a:r>
              <a:rPr lang="en-US" dirty="0" smtClean="0"/>
              <a:t>.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đợt</a:t>
            </a:r>
            <a:r>
              <a:rPr lang="en-US" dirty="0" smtClean="0"/>
              <a:t> </a:t>
            </a:r>
            <a:r>
              <a:rPr lang="en-US" dirty="0" err="1" smtClean="0"/>
              <a:t>cấp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năm</a:t>
            </a:r>
            <a:r>
              <a:rPr lang="en-US" dirty="0" smtClean="0"/>
              <a:t> </a:t>
            </a:r>
            <a:r>
              <a:rPr lang="en-US" dirty="0" err="1" smtClean="0"/>
              <a:t>rồi</a:t>
            </a:r>
            <a:endParaRPr lang="en-US" dirty="0" smtClean="0"/>
          </a:p>
          <a:p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tiền</a:t>
            </a:r>
            <a:r>
              <a:rPr lang="en-US" dirty="0" smtClean="0"/>
              <a:t> </a:t>
            </a:r>
            <a:r>
              <a:rPr lang="en-US" dirty="0" err="1" smtClean="0"/>
              <a:t>căn</a:t>
            </a:r>
            <a:r>
              <a:rPr lang="en-US" dirty="0" smtClean="0"/>
              <a:t> hen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91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Ca </a:t>
            </a:r>
            <a:r>
              <a:rPr lang="en-US"/>
              <a:t>02: Hô hấp </a:t>
            </a:r>
            <a:r>
              <a:rPr lang="en-US" smtClean="0"/>
              <a:t>ký V1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1" t="66971" r="4931" b="10430"/>
          <a:stretch/>
        </p:blipFill>
        <p:spPr>
          <a:xfrm>
            <a:off x="6781800" y="2895600"/>
            <a:ext cx="21336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" r="1049" b="87831"/>
          <a:stretch/>
        </p:blipFill>
        <p:spPr>
          <a:xfrm>
            <a:off x="295577" y="1354505"/>
            <a:ext cx="6390699" cy="661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" t="12070" r="15322" b="61081"/>
          <a:stretch/>
        </p:blipFill>
        <p:spPr>
          <a:xfrm>
            <a:off x="295577" y="2004549"/>
            <a:ext cx="6390700" cy="1881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62563" r="57922" b="9623"/>
          <a:stretch/>
        </p:blipFill>
        <p:spPr>
          <a:xfrm>
            <a:off x="6781801" y="1318420"/>
            <a:ext cx="2137170" cy="1424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5577" y="3995678"/>
            <a:ext cx="71692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1. </a:t>
            </a:r>
            <a:r>
              <a:rPr lang="en-US" dirty="0" err="1">
                <a:solidFill>
                  <a:srgbClr val="FFFF00"/>
                </a:solidFill>
              </a:rPr>
              <a:t>Hội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chứng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tắc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nghẽn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mức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độ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trung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bình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giữ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nguyên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sau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thuốc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Trước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thuốc</a:t>
            </a:r>
            <a:r>
              <a:rPr lang="en-US" dirty="0" smtClean="0">
                <a:solidFill>
                  <a:schemeClr val="bg1"/>
                </a:solidFill>
              </a:rPr>
              <a:t>: 	FEV1/VC = 0.41 &lt; LLN = 0.69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FEV1 = 47%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Sau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thuốc</a:t>
            </a:r>
            <a:r>
              <a:rPr lang="en-US" dirty="0" smtClean="0">
                <a:solidFill>
                  <a:schemeClr val="bg1"/>
                </a:solidFill>
              </a:rPr>
              <a:t>:	FEV1/VC = 0.40 &lt; LLN = 0.69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FEV1 = 47%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2. </a:t>
            </a:r>
            <a:r>
              <a:rPr lang="en-US" dirty="0" err="1" smtClean="0">
                <a:solidFill>
                  <a:srgbClr val="FFFF00"/>
                </a:solidFill>
              </a:rPr>
              <a:t>Không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có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hội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chứng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hạn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chế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Trước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thuốc</a:t>
            </a:r>
            <a:r>
              <a:rPr lang="en-US" dirty="0" smtClean="0">
                <a:solidFill>
                  <a:schemeClr val="bg1"/>
                </a:solidFill>
              </a:rPr>
              <a:t>:	VC = 92%	&gt; 80%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Sau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thuốc</a:t>
            </a:r>
            <a:r>
              <a:rPr lang="en-US" dirty="0" smtClean="0">
                <a:solidFill>
                  <a:schemeClr val="bg1"/>
                </a:solidFill>
              </a:rPr>
              <a:t>: 	VC = 93% &gt; 80%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3. </a:t>
            </a:r>
            <a:r>
              <a:rPr lang="en-US" dirty="0" err="1" smtClean="0">
                <a:solidFill>
                  <a:srgbClr val="FFFF00"/>
                </a:solidFill>
              </a:rPr>
              <a:t>Đáp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ứng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thuốc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dãn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phế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quản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âm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tính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41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520443" y="1576635"/>
            <a:ext cx="1663700" cy="2316162"/>
          </a:xfrm>
          <a:prstGeom prst="rect">
            <a:avLst/>
          </a:prstGeom>
          <a:solidFill>
            <a:schemeClr val="bg1"/>
          </a:solidFill>
          <a:ln w="38100">
            <a:noFil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 02: Phế thân ký V1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t="646" r="3255" b="93132"/>
          <a:stretch/>
        </p:blipFill>
        <p:spPr>
          <a:xfrm>
            <a:off x="381002" y="1346447"/>
            <a:ext cx="4803141" cy="33655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1001" y="1682997"/>
            <a:ext cx="4803142" cy="4091720"/>
            <a:chOff x="594358" y="1524000"/>
            <a:chExt cx="4147667" cy="35333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" t="6832" r="51096" b="69179"/>
            <a:stretch/>
          </p:blipFill>
          <p:spPr>
            <a:xfrm>
              <a:off x="594359" y="1524000"/>
              <a:ext cx="3215641" cy="17526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3" t="31290" r="51292" b="44373"/>
            <a:stretch/>
          </p:blipFill>
          <p:spPr>
            <a:xfrm>
              <a:off x="594358" y="3276599"/>
              <a:ext cx="3215641" cy="178073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27" t="31290" r="12893" b="44373"/>
            <a:stretch/>
          </p:blipFill>
          <p:spPr>
            <a:xfrm>
              <a:off x="3809999" y="3276598"/>
              <a:ext cx="932026" cy="178073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81000" y="5907070"/>
            <a:ext cx="4803143" cy="569930"/>
            <a:chOff x="594357" y="5595672"/>
            <a:chExt cx="5000089" cy="5932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627" r="-80" b="22580"/>
            <a:stretch/>
          </p:blipFill>
          <p:spPr>
            <a:xfrm>
              <a:off x="594357" y="5595672"/>
              <a:ext cx="2555664" cy="59329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19" r="-80"/>
            <a:stretch/>
          </p:blipFill>
          <p:spPr>
            <a:xfrm>
              <a:off x="3150021" y="5600968"/>
              <a:ext cx="2444425" cy="588003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5293227" y="1334415"/>
            <a:ext cx="38745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FF00"/>
                </a:solidFill>
              </a:rPr>
              <a:t>1. </a:t>
            </a:r>
            <a:r>
              <a:rPr lang="en-US" sz="2400">
                <a:solidFill>
                  <a:srgbClr val="FFFF00"/>
                </a:solidFill>
              </a:rPr>
              <a:t>Hội chứng tắc </a:t>
            </a:r>
            <a:r>
              <a:rPr lang="en-US" sz="2400" smtClean="0">
                <a:solidFill>
                  <a:srgbClr val="FFFF00"/>
                </a:solidFill>
              </a:rPr>
              <a:t>nghẽn:</a:t>
            </a:r>
          </a:p>
          <a:p>
            <a:r>
              <a:rPr lang="en-US" sz="2400" smtClean="0">
                <a:solidFill>
                  <a:srgbClr val="FFFF00"/>
                </a:solidFill>
              </a:rPr>
              <a:t>- Ứ khí mức độ trung bình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RV = 142% &gt; 120%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RV/TLC = 0.49 &gt; ULN = 0.45</a:t>
            </a:r>
          </a:p>
          <a:p>
            <a:r>
              <a:rPr lang="en-US" sz="2400" smtClean="0">
                <a:solidFill>
                  <a:srgbClr val="FFFF00"/>
                </a:solidFill>
              </a:rPr>
              <a:t>- Không căng phình phổi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TLC = 102% &lt; 120%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 smtClean="0">
                <a:solidFill>
                  <a:srgbClr val="FFFF00"/>
                </a:solidFill>
              </a:rPr>
              <a:t>2. Không hạn chế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TLC = 102% &gt; 80%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 smtClean="0">
                <a:solidFill>
                  <a:srgbClr val="FFFF00"/>
                </a:solidFill>
              </a:rPr>
              <a:t>3. Đáp ứng thuốc dãn phế quản qua RV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06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Ca </a:t>
            </a:r>
            <a:r>
              <a:rPr lang="en-US"/>
              <a:t>02: Khả năng khuếch tán </a:t>
            </a:r>
            <a:r>
              <a:rPr lang="en-US" smtClean="0"/>
              <a:t>V1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52400" y="1614862"/>
            <a:ext cx="5029201" cy="4563313"/>
            <a:chOff x="304799" y="1371600"/>
            <a:chExt cx="5562601" cy="50473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904"/>
            <a:stretch/>
          </p:blipFill>
          <p:spPr>
            <a:xfrm>
              <a:off x="304799" y="1371600"/>
              <a:ext cx="5562600" cy="58898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100" r="594"/>
            <a:stretch/>
          </p:blipFill>
          <p:spPr>
            <a:xfrm>
              <a:off x="304800" y="4852896"/>
              <a:ext cx="5562600" cy="156600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98" r="41982" b="39491"/>
            <a:stretch/>
          </p:blipFill>
          <p:spPr>
            <a:xfrm>
              <a:off x="304799" y="1960582"/>
              <a:ext cx="5562600" cy="2892314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5269430" y="3170639"/>
            <a:ext cx="3874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FF00"/>
                </a:solidFill>
              </a:rPr>
              <a:t>Giảm khả năng khuếch tán mức độ trung bình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DLCO (Hb) = 44% &lt; 80%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KCO (Hb) = 47% &lt; 80%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54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Ca 02: </a:t>
            </a:r>
            <a:r>
              <a:rPr lang="en-US" smtClean="0"/>
              <a:t>Điều trị V1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Đánh giá:</a:t>
            </a:r>
          </a:p>
          <a:p>
            <a:pPr lvl="1"/>
            <a:r>
              <a:rPr lang="en-US" smtClean="0"/>
              <a:t>COPD Nhóm D, GOLD 3</a:t>
            </a:r>
          </a:p>
          <a:p>
            <a:pPr lvl="1"/>
            <a:r>
              <a:rPr lang="en-US" smtClean="0"/>
              <a:t>Đang điều trị ổn với thuốc bộ ba</a:t>
            </a:r>
          </a:p>
          <a:p>
            <a:pPr lvl="1"/>
            <a:r>
              <a:rPr lang="en-US" smtClean="0"/>
              <a:t>Không tiền căn hen, đáp ứng DPQ (+/-)</a:t>
            </a:r>
          </a:p>
          <a:p>
            <a:pPr lvl="1"/>
            <a:r>
              <a:rPr lang="en-US" smtClean="0"/>
              <a:t>Tiền căn 1 đợt cấp nhập ICU đã lâu</a:t>
            </a:r>
            <a:endParaRPr lang="en-US"/>
          </a:p>
          <a:p>
            <a:r>
              <a:rPr lang="en-US" smtClean="0"/>
              <a:t>Điều trị: Ultibro 1v mỗi ngày</a:t>
            </a:r>
          </a:p>
          <a:p>
            <a:pPr lvl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90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 02: Tái khám sau 1-6 tháng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Khỏe, ổn định</a:t>
            </a:r>
          </a:p>
          <a:p>
            <a:r>
              <a:rPr lang="en-US" smtClean="0"/>
              <a:t>Khả năng gắng sức tiến bộ dần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33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 02: CPET sau 3 tháng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27420" y="1400794"/>
            <a:ext cx="387457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Gắng sức đạt tối đa</a:t>
            </a:r>
          </a:p>
          <a:p>
            <a:r>
              <a:rPr lang="en-US" smtClean="0">
                <a:solidFill>
                  <a:schemeClr val="bg1"/>
                </a:solidFill>
              </a:rPr>
              <a:t>Ve = 97% &gt; 80%</a:t>
            </a:r>
          </a:p>
          <a:p>
            <a:r>
              <a:rPr lang="en-US" smtClean="0">
                <a:solidFill>
                  <a:schemeClr val="bg1"/>
                </a:solidFill>
              </a:rPr>
              <a:t>RER = 1,271 &gt; 1,15</a:t>
            </a:r>
          </a:p>
          <a:p>
            <a:r>
              <a:rPr lang="en-US" smtClean="0">
                <a:solidFill>
                  <a:schemeClr val="bg1"/>
                </a:solidFill>
              </a:rPr>
              <a:t>BN muốn ngừng</a:t>
            </a:r>
            <a:endParaRPr lang="en-US">
              <a:solidFill>
                <a:schemeClr val="bg1"/>
              </a:solidFill>
            </a:endParaRPr>
          </a:p>
          <a:p>
            <a:endParaRPr lang="en-US" smtClean="0">
              <a:solidFill>
                <a:schemeClr val="bg1"/>
              </a:solidFill>
            </a:endParaRPr>
          </a:p>
          <a:p>
            <a:r>
              <a:rPr lang="en-US" smtClean="0">
                <a:solidFill>
                  <a:srgbClr val="FFFF00"/>
                </a:solidFill>
              </a:rPr>
              <a:t>Hạn </a:t>
            </a:r>
            <a:r>
              <a:rPr lang="en-US">
                <a:solidFill>
                  <a:srgbClr val="FFFF00"/>
                </a:solidFill>
              </a:rPr>
              <a:t>chế gắng sức mức độ trung </a:t>
            </a:r>
            <a:r>
              <a:rPr lang="en-US" smtClean="0">
                <a:solidFill>
                  <a:srgbClr val="FFFF00"/>
                </a:solidFill>
              </a:rPr>
              <a:t>bình do hạn chế thông khí + deconditioning</a:t>
            </a:r>
            <a:endParaRPr lang="en-US">
              <a:solidFill>
                <a:srgbClr val="FFFF00"/>
              </a:solidFill>
            </a:endParaRPr>
          </a:p>
          <a:p>
            <a:r>
              <a:rPr lang="en-US" smtClean="0">
                <a:solidFill>
                  <a:schemeClr val="bg1"/>
                </a:solidFill>
              </a:rPr>
              <a:t>1. Hô hấp:</a:t>
            </a:r>
          </a:p>
          <a:p>
            <a:r>
              <a:rPr lang="en-US" smtClean="0">
                <a:solidFill>
                  <a:schemeClr val="bg1"/>
                </a:solidFill>
              </a:rPr>
              <a:t>Dự trữ thông khí cạn kiệt</a:t>
            </a:r>
          </a:p>
          <a:p>
            <a:r>
              <a:rPr lang="en-US" smtClean="0">
                <a:solidFill>
                  <a:schemeClr val="bg1"/>
                </a:solidFill>
              </a:rPr>
              <a:t>TV thấp tại đỉnh gắng sức</a:t>
            </a:r>
          </a:p>
          <a:p>
            <a:r>
              <a:rPr lang="en-US" smtClean="0">
                <a:solidFill>
                  <a:schemeClr val="bg1"/>
                </a:solidFill>
              </a:rPr>
              <a:t>Tần số thở bình thường</a:t>
            </a:r>
          </a:p>
          <a:p>
            <a:r>
              <a:rPr lang="en-US" smtClean="0">
                <a:solidFill>
                  <a:schemeClr val="bg1"/>
                </a:solidFill>
              </a:rPr>
              <a:t>VeqCO2 tăng (Class II-III)</a:t>
            </a:r>
          </a:p>
          <a:p>
            <a:r>
              <a:rPr lang="en-US" smtClean="0">
                <a:solidFill>
                  <a:schemeClr val="bg1"/>
                </a:solidFill>
              </a:rPr>
              <a:t>2. Tim mạch: </a:t>
            </a:r>
          </a:p>
          <a:p>
            <a:r>
              <a:rPr lang="en-US" smtClean="0">
                <a:solidFill>
                  <a:schemeClr val="bg1"/>
                </a:solidFill>
              </a:rPr>
              <a:t>HR chưa đạt, hồi phục mạch chậm</a:t>
            </a:r>
          </a:p>
          <a:p>
            <a:r>
              <a:rPr lang="en-US" smtClean="0">
                <a:solidFill>
                  <a:schemeClr val="bg1"/>
                </a:solidFill>
              </a:rPr>
              <a:t>Lượng oxy theo mạch bình thường</a:t>
            </a:r>
          </a:p>
          <a:p>
            <a:r>
              <a:rPr lang="en-US" smtClean="0">
                <a:solidFill>
                  <a:schemeClr val="bg1"/>
                </a:solidFill>
              </a:rPr>
              <a:t>Huyết áp đáp ứng phù hợp</a:t>
            </a:r>
          </a:p>
          <a:p>
            <a:r>
              <a:rPr lang="en-US" smtClean="0">
                <a:solidFill>
                  <a:schemeClr val="bg1"/>
                </a:solidFill>
              </a:rPr>
              <a:t>3. Cơ ngoại biên:</a:t>
            </a:r>
          </a:p>
          <a:p>
            <a:r>
              <a:rPr lang="en-US" smtClean="0">
                <a:solidFill>
                  <a:schemeClr val="bg1"/>
                </a:solidFill>
              </a:rPr>
              <a:t>Ngưỡng thông khí 1 thấp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799" y="1219200"/>
            <a:ext cx="4789735" cy="5410200"/>
            <a:chOff x="304799" y="1219200"/>
            <a:chExt cx="4789735" cy="5410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99" y="1219200"/>
              <a:ext cx="4789735" cy="54102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057400" y="1524000"/>
              <a:ext cx="228600" cy="152400"/>
            </a:xfrm>
            <a:prstGeom prst="rect">
              <a:avLst/>
            </a:prstGeom>
            <a:solidFill>
              <a:schemeClr val="bg1"/>
            </a:solidFill>
            <a:ln w="38100">
              <a:noFil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62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 02: CPET sau 3 tháng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286000" y="1223241"/>
            <a:ext cx="4572000" cy="5498234"/>
            <a:chOff x="2286000" y="1223241"/>
            <a:chExt cx="4572000" cy="54982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1223241"/>
              <a:ext cx="4572000" cy="549823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038600" y="1223241"/>
              <a:ext cx="228600" cy="194397"/>
            </a:xfrm>
            <a:prstGeom prst="rect">
              <a:avLst/>
            </a:prstGeom>
            <a:solidFill>
              <a:schemeClr val="bg1"/>
            </a:solidFill>
            <a:ln w="38100">
              <a:noFil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17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 02: CPET sau 3 tháng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3"/>
          <a:stretch/>
        </p:blipFill>
        <p:spPr>
          <a:xfrm>
            <a:off x="466725" y="1593953"/>
            <a:ext cx="3657600" cy="4586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593953"/>
            <a:ext cx="4210050" cy="2435242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4521200" y="1739900"/>
            <a:ext cx="3886200" cy="1277620"/>
            <a:chOff x="4521200" y="1739900"/>
            <a:chExt cx="3886200" cy="127762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572000" y="2971800"/>
              <a:ext cx="228600" cy="0"/>
            </a:xfrm>
            <a:prstGeom prst="line">
              <a:avLst/>
            </a:prstGeom>
            <a:ln w="34925">
              <a:solidFill>
                <a:srgbClr val="00B05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800600" y="2971800"/>
              <a:ext cx="426720" cy="45720"/>
            </a:xfrm>
            <a:prstGeom prst="line">
              <a:avLst/>
            </a:prstGeom>
            <a:ln w="34925">
              <a:solidFill>
                <a:srgbClr val="00B05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217160" y="3002280"/>
              <a:ext cx="401320" cy="10160"/>
            </a:xfrm>
            <a:prstGeom prst="line">
              <a:avLst/>
            </a:prstGeom>
            <a:ln w="34925">
              <a:solidFill>
                <a:srgbClr val="00B05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5613400" y="2997200"/>
              <a:ext cx="619760" cy="3175"/>
            </a:xfrm>
            <a:prstGeom prst="line">
              <a:avLst/>
            </a:prstGeom>
            <a:ln w="34925">
              <a:solidFill>
                <a:srgbClr val="00B05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6226175" y="2774950"/>
              <a:ext cx="568325" cy="219076"/>
            </a:xfrm>
            <a:prstGeom prst="line">
              <a:avLst/>
            </a:prstGeom>
            <a:ln w="34925">
              <a:solidFill>
                <a:srgbClr val="00B05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521200" y="2349500"/>
              <a:ext cx="311150" cy="38100"/>
            </a:xfrm>
            <a:prstGeom prst="line">
              <a:avLst/>
            </a:prstGeom>
            <a:ln w="34925">
              <a:solidFill>
                <a:srgbClr val="00B05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4832350" y="2190750"/>
              <a:ext cx="400050" cy="177800"/>
            </a:xfrm>
            <a:prstGeom prst="line">
              <a:avLst/>
            </a:prstGeom>
            <a:ln w="34925">
              <a:solidFill>
                <a:srgbClr val="00B05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5226050" y="2190750"/>
              <a:ext cx="400050" cy="19050"/>
            </a:xfrm>
            <a:prstGeom prst="line">
              <a:avLst/>
            </a:prstGeom>
            <a:ln w="34925">
              <a:solidFill>
                <a:srgbClr val="00B05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5632450" y="2063750"/>
              <a:ext cx="596900" cy="152400"/>
            </a:xfrm>
            <a:prstGeom prst="line">
              <a:avLst/>
            </a:prstGeom>
            <a:ln w="34925">
              <a:solidFill>
                <a:srgbClr val="00B05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6223000" y="1752600"/>
              <a:ext cx="571500" cy="317500"/>
            </a:xfrm>
            <a:prstGeom prst="line">
              <a:avLst/>
            </a:prstGeom>
            <a:ln w="34925">
              <a:solidFill>
                <a:srgbClr val="00B05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788150" y="1739900"/>
              <a:ext cx="558800" cy="127000"/>
            </a:xfrm>
            <a:prstGeom prst="line">
              <a:avLst/>
            </a:prstGeom>
            <a:ln w="34925">
              <a:solidFill>
                <a:srgbClr val="00B05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372350" y="1873250"/>
              <a:ext cx="298450" cy="31750"/>
            </a:xfrm>
            <a:prstGeom prst="line">
              <a:avLst/>
            </a:prstGeom>
            <a:ln w="34925">
              <a:solidFill>
                <a:srgbClr val="00B05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7677150" y="1911350"/>
              <a:ext cx="298450" cy="25400"/>
            </a:xfrm>
            <a:prstGeom prst="line">
              <a:avLst/>
            </a:prstGeom>
            <a:ln w="34925">
              <a:solidFill>
                <a:srgbClr val="00B05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7988300" y="1962150"/>
              <a:ext cx="412750" cy="95250"/>
            </a:xfrm>
            <a:prstGeom prst="line">
              <a:avLst/>
            </a:prstGeom>
            <a:ln w="34925">
              <a:solidFill>
                <a:srgbClr val="00B05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781800" y="2781300"/>
              <a:ext cx="552450" cy="222250"/>
            </a:xfrm>
            <a:prstGeom prst="line">
              <a:avLst/>
            </a:prstGeom>
            <a:ln w="34925">
              <a:solidFill>
                <a:srgbClr val="00B05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7308850" y="2978150"/>
              <a:ext cx="349250" cy="15875"/>
            </a:xfrm>
            <a:prstGeom prst="line">
              <a:avLst/>
            </a:prstGeom>
            <a:ln w="34925">
              <a:solidFill>
                <a:srgbClr val="00B05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639050" y="2974975"/>
              <a:ext cx="330200" cy="3175"/>
            </a:xfrm>
            <a:prstGeom prst="line">
              <a:avLst/>
            </a:prstGeom>
            <a:ln w="34925">
              <a:solidFill>
                <a:srgbClr val="00B05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969250" y="2978150"/>
              <a:ext cx="438150" cy="6350"/>
            </a:xfrm>
            <a:prstGeom prst="line">
              <a:avLst/>
            </a:prstGeom>
            <a:ln w="34925">
              <a:solidFill>
                <a:srgbClr val="00B05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Picture 61" descr="Untitled-2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37050" y="4222270"/>
            <a:ext cx="1734198" cy="197910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1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Ứ khí động học</a:t>
            </a:r>
            <a:br>
              <a:rPr lang="en-US" smtClean="0"/>
            </a:br>
            <a:r>
              <a:rPr lang="en-US" smtClean="0"/>
              <a:t>ở bệnh nhân COPD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Phổ biến</a:t>
            </a:r>
          </a:p>
          <a:p>
            <a:r>
              <a:rPr lang="en-US" smtClean="0"/>
              <a:t>Khởi phát do gắng sức</a:t>
            </a:r>
          </a:p>
          <a:p>
            <a:r>
              <a:rPr lang="en-US">
                <a:solidFill>
                  <a:srgbClr val="FFFF00"/>
                </a:solidFill>
              </a:rPr>
              <a:t>L</a:t>
            </a:r>
            <a:r>
              <a:rPr lang="en-US" smtClean="0">
                <a:solidFill>
                  <a:srgbClr val="FFFF00"/>
                </a:solidFill>
              </a:rPr>
              <a:t>iên quan trực tiếp tới khả năng gắng sức</a:t>
            </a:r>
          </a:p>
          <a:p>
            <a:r>
              <a:rPr lang="en-US">
                <a:solidFill>
                  <a:srgbClr val="FFFF00"/>
                </a:solidFill>
              </a:rPr>
              <a:t>Kết hợp LABA/LAMA giảm ứ khí động học </a:t>
            </a:r>
            <a:r>
              <a:rPr lang="en-US" smtClean="0">
                <a:solidFill>
                  <a:srgbClr val="FFFF00"/>
                </a:solidFill>
              </a:rPr>
              <a:t>hiệu </a:t>
            </a:r>
            <a:r>
              <a:rPr lang="en-US">
                <a:solidFill>
                  <a:srgbClr val="FFFF00"/>
                </a:solidFill>
              </a:rPr>
              <a:t>quả do tác dụng kéo </a:t>
            </a:r>
            <a:r>
              <a:rPr lang="en-US" smtClean="0">
                <a:solidFill>
                  <a:srgbClr val="FFFF00"/>
                </a:solidFill>
              </a:rPr>
              <a:t>dài</a:t>
            </a:r>
          </a:p>
          <a:p>
            <a:pPr lvl="1"/>
            <a:r>
              <a:rPr lang="en-US"/>
              <a:t>Indacaterol/glycopyrronium cải thiện khả năng gắng </a:t>
            </a:r>
            <a:r>
              <a:rPr lang="en-US" smtClean="0"/>
              <a:t>sức</a:t>
            </a:r>
            <a:r>
              <a:rPr lang="en-US" baseline="30000" smtClean="0"/>
              <a:t>1</a:t>
            </a:r>
            <a:endParaRPr lang="en-US"/>
          </a:p>
          <a:p>
            <a:pPr lvl="1"/>
            <a:r>
              <a:rPr lang="en-US"/>
              <a:t>Tiotropium/olodaterol so với đơn trị liệu hoặc giả </a:t>
            </a:r>
            <a:r>
              <a:rPr lang="en-US" smtClean="0"/>
              <a:t>dược</a:t>
            </a:r>
            <a:r>
              <a:rPr lang="en-US" baseline="30000" smtClean="0"/>
              <a:t>2</a:t>
            </a:r>
            <a:endParaRPr lang="en-US"/>
          </a:p>
          <a:p>
            <a:pPr lvl="1"/>
            <a:r>
              <a:rPr lang="en-US"/>
              <a:t>Umeclidnium/vilanterol cải thiện FEV1 và khả năng gắng </a:t>
            </a:r>
            <a:r>
              <a:rPr lang="en-US" smtClean="0"/>
              <a:t>sức</a:t>
            </a:r>
            <a:r>
              <a:rPr lang="en-US" baseline="30000" smtClean="0"/>
              <a:t>3</a:t>
            </a:r>
            <a:endParaRPr lang="en-US"/>
          </a:p>
          <a:p>
            <a:pPr lvl="1"/>
            <a:endParaRPr lang="en-US">
              <a:solidFill>
                <a:srgbClr val="FFFF00"/>
              </a:solidFill>
            </a:endParaRPr>
          </a:p>
          <a:p>
            <a:endParaRPr lang="en-US">
              <a:solidFill>
                <a:srgbClr val="FFFF00"/>
              </a:solidFill>
            </a:endParaRPr>
          </a:p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6033184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1"/>
                </a:solidFill>
              </a:rPr>
              <a:t>1. </a:t>
            </a:r>
            <a:r>
              <a:rPr lang="en-US" sz="1200">
                <a:solidFill>
                  <a:schemeClr val="bg1"/>
                </a:solidFill>
              </a:rPr>
              <a:t>Popa GT et al. Am J Respir Crit Care Med 2017; 195:A4276</a:t>
            </a:r>
          </a:p>
          <a:p>
            <a:r>
              <a:rPr lang="en-US" sz="1200" smtClean="0">
                <a:solidFill>
                  <a:schemeClr val="bg1"/>
                </a:solidFill>
              </a:rPr>
              <a:t>2. O’Donnell DE et al. Eur Respir J 2017; 49</a:t>
            </a:r>
          </a:p>
          <a:p>
            <a:r>
              <a:rPr lang="en-US" sz="1200" smtClean="0">
                <a:solidFill>
                  <a:schemeClr val="bg1"/>
                </a:solidFill>
              </a:rPr>
              <a:t>3. Maltais F et al. Ther Adv Respir Dis 2014: 8: 169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01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Chức năng phổi </a:t>
            </a:r>
            <a:br>
              <a:rPr lang="en-US"/>
            </a:br>
            <a:r>
              <a:rPr lang="en-US"/>
              <a:t>của bệnh nhân COPD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smtClean="0"/>
              <a:t>Test đáp ứng thuốc dãn phế quản / COPD:</a:t>
            </a:r>
          </a:p>
          <a:p>
            <a:pPr lvl="1"/>
            <a:r>
              <a:rPr lang="en-US" sz="2400" smtClean="0"/>
              <a:t>Rất thay đổi ở một bệnh nhân theo thời gian</a:t>
            </a:r>
          </a:p>
          <a:p>
            <a:pPr lvl="1"/>
            <a:r>
              <a:rPr lang="en-US" sz="2400" smtClean="0"/>
              <a:t>Nhiều yếu tố ảnh hưởng: độ nặng của bệnh, thuốc điều trị, tiêu chuẩn chẩn đoán DPQ (+)…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sz="2800" smtClean="0">
                <a:solidFill>
                  <a:srgbClr val="FFFF00"/>
                </a:solidFill>
              </a:rPr>
              <a:t> Xác định tình trạng tắc nghẽn sau thuốc / HHK</a:t>
            </a:r>
          </a:p>
          <a:p>
            <a:pPr>
              <a:buFont typeface="Symbol" panose="05050102010706020507" pitchFamily="18" charset="2"/>
              <a:buChar char="Þ"/>
            </a:pPr>
            <a:endParaRPr 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2013 Bronchodilator-reversibility-in-chronic-obstructive-p_2013_The-Lancet-Respir-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1385" y="3924300"/>
            <a:ext cx="6590136" cy="241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64008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Calverley </a:t>
            </a:r>
            <a:r>
              <a:rPr lang="en-US" sz="1200" smtClean="0">
                <a:solidFill>
                  <a:schemeClr val="bg1"/>
                </a:solidFill>
              </a:rPr>
              <a:t>PM et al. The </a:t>
            </a:r>
            <a:r>
              <a:rPr lang="en-US" sz="1200">
                <a:solidFill>
                  <a:schemeClr val="bg1"/>
                </a:solidFill>
              </a:rPr>
              <a:t>lancet Respiratory medicine. 2013;1(7):564-573.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01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NC SHINE</a:t>
            </a:r>
            <a:r>
              <a:rPr lang="en-US"/>
              <a:t>: 2.144 BN </a:t>
            </a:r>
            <a:r>
              <a:rPr lang="en-US" smtClean="0"/>
              <a:t>COPD</a:t>
            </a:r>
            <a:br>
              <a:rPr lang="en-US" smtClean="0"/>
            </a:br>
            <a:r>
              <a:rPr lang="en-US" smtClean="0"/>
              <a:t>trung bình-nặng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sz="2400"/>
              <a:t>IND/GLY tăng đáng kể tỉ lệ ngày có thể tham gia các hoạt động bình </a:t>
            </a:r>
            <a:r>
              <a:rPr lang="vi-VN" sz="2400" smtClean="0"/>
              <a:t>thường</a:t>
            </a:r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6126163"/>
            <a:ext cx="1744800" cy="5472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25245" y="6416447"/>
            <a:ext cx="3528392" cy="230830"/>
          </a:xfrm>
          <a:prstGeom prst="rect">
            <a:avLst/>
          </a:prstGeom>
        </p:spPr>
        <p:txBody>
          <a:bodyPr wrap="square" lIns="91438" tIns="45719" rIns="91438" bIns="45719" anchor="b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Bateman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et al.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Eur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Respir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J. 2013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Dec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; 42(6</a:t>
            </a: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): </a:t>
            </a:r>
            <a:r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1484–1494</a:t>
            </a: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 charset="0"/>
              <a:cs typeface="Arial" charset="0"/>
            </a:endParaRPr>
          </a:p>
        </p:txBody>
      </p:sp>
      <p:sp>
        <p:nvSpPr>
          <p:cNvPr id="7" name="TextBox 47"/>
          <p:cNvSpPr txBox="1">
            <a:spLocks noChangeArrowheads="1"/>
          </p:cNvSpPr>
          <p:nvPr/>
        </p:nvSpPr>
        <p:spPr bwMode="auto">
          <a:xfrm>
            <a:off x="5422253" y="3289903"/>
            <a:ext cx="12939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∆=5.04, p=0.012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ヒラギノ角ゴ Pro W3"/>
              <a:cs typeface="Arial" pitchFamily="34" charset="0"/>
            </a:endParaRPr>
          </a:p>
        </p:txBody>
      </p:sp>
      <p:sp>
        <p:nvSpPr>
          <p:cNvPr id="8" name="TextBox 47"/>
          <p:cNvSpPr txBox="1">
            <a:spLocks noChangeArrowheads="1"/>
          </p:cNvSpPr>
          <p:nvPr/>
        </p:nvSpPr>
        <p:spPr bwMode="auto">
          <a:xfrm>
            <a:off x="2665559" y="3283716"/>
            <a:ext cx="157525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∆</a:t>
            </a: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=3.03, p=ns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ヒラギノ角ゴ Pro W3"/>
              <a:cs typeface="Arial" pitchFamily="34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137425"/>
              </p:ext>
            </p:extLst>
          </p:nvPr>
        </p:nvGraphicFramePr>
        <p:xfrm>
          <a:off x="1807881" y="2635654"/>
          <a:ext cx="5583519" cy="3286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6648336" y="2633925"/>
            <a:ext cx="0" cy="89597"/>
          </a:xfrm>
          <a:prstGeom prst="line">
            <a:avLst/>
          </a:prstGeom>
          <a:ln w="381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47"/>
          <p:cNvSpPr txBox="1">
            <a:spLocks noChangeArrowheads="1"/>
          </p:cNvSpPr>
          <p:nvPr/>
        </p:nvSpPr>
        <p:spPr bwMode="auto">
          <a:xfrm>
            <a:off x="2910510" y="2446537"/>
            <a:ext cx="367962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∆</a:t>
            </a: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=11.48,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p&lt;0.001</a:t>
            </a:r>
          </a:p>
        </p:txBody>
      </p:sp>
      <p:sp>
        <p:nvSpPr>
          <p:cNvPr id="12" name="TextBox 47"/>
          <p:cNvSpPr txBox="1">
            <a:spLocks noChangeArrowheads="1"/>
          </p:cNvSpPr>
          <p:nvPr/>
        </p:nvSpPr>
        <p:spPr bwMode="auto">
          <a:xfrm>
            <a:off x="2910510" y="2615314"/>
            <a:ext cx="367962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∆</a:t>
            </a: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=6.44, p=0.011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ヒラギノ角ゴ Pro W3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71600" y="5915342"/>
            <a:ext cx="3769358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Data are least-squares mean 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ヒラギノ角ゴ Pro W3"/>
              </a:rPr>
              <a:t>±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 standard error</a:t>
            </a:r>
            <a:endParaRPr kumimoji="0" lang="en-US" sz="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ヒラギノ角ゴ Pro W3"/>
              <a:cs typeface="ヒラギノ角ゴ Pro W3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2966232" y="2633925"/>
            <a:ext cx="3679623" cy="1"/>
          </a:xfrm>
          <a:prstGeom prst="line">
            <a:avLst/>
          </a:prstGeom>
          <a:ln w="381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963774" y="2802698"/>
            <a:ext cx="2739808" cy="0"/>
          </a:xfrm>
          <a:prstGeom prst="line">
            <a:avLst/>
          </a:prstGeom>
          <a:ln w="381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955118" y="2971475"/>
            <a:ext cx="1848293" cy="1"/>
          </a:xfrm>
          <a:prstGeom prst="line">
            <a:avLst/>
          </a:prstGeom>
          <a:ln w="381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05271" y="2971475"/>
            <a:ext cx="0" cy="95014"/>
          </a:xfrm>
          <a:prstGeom prst="line">
            <a:avLst/>
          </a:prstGeom>
          <a:ln w="381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06062" y="2802698"/>
            <a:ext cx="0" cy="89601"/>
          </a:xfrm>
          <a:prstGeom prst="line">
            <a:avLst/>
          </a:prstGeom>
          <a:ln w="381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47"/>
          <p:cNvSpPr txBox="1">
            <a:spLocks noChangeArrowheads="1"/>
          </p:cNvSpPr>
          <p:nvPr/>
        </p:nvSpPr>
        <p:spPr bwMode="auto">
          <a:xfrm>
            <a:off x="2910510" y="2784091"/>
            <a:ext cx="25920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∆</a:t>
            </a: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=5.61, p=0.027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ヒラギノ角ゴ Pro W3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10688" y="5562601"/>
            <a:ext cx="364778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  <a:t>0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903258" y="3140252"/>
            <a:ext cx="2723219" cy="0"/>
          </a:xfrm>
          <a:prstGeom prst="line">
            <a:avLst/>
          </a:prstGeom>
          <a:ln w="381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903258" y="3140252"/>
            <a:ext cx="0" cy="89956"/>
          </a:xfrm>
          <a:prstGeom prst="line">
            <a:avLst/>
          </a:prstGeom>
          <a:ln w="381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859662" y="3309029"/>
            <a:ext cx="1766815" cy="0"/>
          </a:xfrm>
          <a:prstGeom prst="line">
            <a:avLst/>
          </a:prstGeom>
          <a:ln w="381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859662" y="3309029"/>
            <a:ext cx="0" cy="82894"/>
          </a:xfrm>
          <a:prstGeom prst="line">
            <a:avLst/>
          </a:prstGeom>
          <a:ln w="381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759807" y="3477806"/>
            <a:ext cx="731368" cy="0"/>
          </a:xfrm>
          <a:prstGeom prst="line">
            <a:avLst/>
          </a:prstGeom>
          <a:ln w="381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759807" y="3478697"/>
            <a:ext cx="0" cy="90112"/>
          </a:xfrm>
          <a:prstGeom prst="line">
            <a:avLst/>
          </a:prstGeom>
          <a:ln w="381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905118" y="3477806"/>
            <a:ext cx="0" cy="91003"/>
          </a:xfrm>
          <a:prstGeom prst="line">
            <a:avLst/>
          </a:prstGeom>
          <a:ln w="381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003113" y="3477806"/>
            <a:ext cx="900145" cy="0"/>
          </a:xfrm>
          <a:prstGeom prst="line">
            <a:avLst/>
          </a:prstGeom>
          <a:ln w="381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 bwMode="auto">
          <a:xfrm>
            <a:off x="2741321" y="5439389"/>
            <a:ext cx="4184627" cy="14063"/>
          </a:xfrm>
          <a:prstGeom prst="rect">
            <a:avLst/>
          </a:prstGeom>
          <a:solidFill>
            <a:srgbClr val="1A4C6D"/>
          </a:solidFill>
          <a:ln w="19050" cap="flat" cmpd="sng" algn="ctr">
            <a:solidFill>
              <a:srgbClr val="1A4C6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MS PGothic" pitchFamily="34" charset="-128"/>
              <a:cs typeface="Arial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502904" y="5405491"/>
            <a:ext cx="101704" cy="81860"/>
            <a:chOff x="1999300" y="4502124"/>
            <a:chExt cx="130175" cy="104775"/>
          </a:xfrm>
        </p:grpSpPr>
        <p:sp>
          <p:nvSpPr>
            <p:cNvPr id="31" name="Line 19"/>
            <p:cNvSpPr>
              <a:spLocks noChangeShapeType="1"/>
            </p:cNvSpPr>
            <p:nvPr/>
          </p:nvSpPr>
          <p:spPr bwMode="auto">
            <a:xfrm flipH="1">
              <a:off x="1999300" y="4530699"/>
              <a:ext cx="130175" cy="50800"/>
            </a:xfrm>
            <a:prstGeom prst="line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Line 17"/>
            <p:cNvSpPr>
              <a:spLocks noChangeShapeType="1"/>
            </p:cNvSpPr>
            <p:nvPr/>
          </p:nvSpPr>
          <p:spPr bwMode="auto">
            <a:xfrm flipH="1">
              <a:off x="1999300" y="4502124"/>
              <a:ext cx="130175" cy="53975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Line 18"/>
            <p:cNvSpPr>
              <a:spLocks noChangeShapeType="1"/>
            </p:cNvSpPr>
            <p:nvPr/>
          </p:nvSpPr>
          <p:spPr bwMode="auto">
            <a:xfrm flipH="1">
              <a:off x="1999300" y="4556099"/>
              <a:ext cx="130175" cy="508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110688" y="4961671"/>
            <a:ext cx="364778" cy="23083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  <a:t>35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MS PGothic" pitchFamily="34" charset="-128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10688" y="4360736"/>
            <a:ext cx="364778" cy="23083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  <a:t>40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MS PGothic" pitchFamily="34" charset="-128"/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10688" y="3759804"/>
            <a:ext cx="364778" cy="23083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45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MS PGothic" pitchFamily="34" charset="-128"/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10688" y="3158871"/>
            <a:ext cx="364778" cy="23083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  <a:t>50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MS PGothic" pitchFamily="34" charset="-128"/>
              <a:cs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49042" y="5674879"/>
            <a:ext cx="8947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  <a:t>Open-label </a:t>
            </a:r>
            <a:b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</a:b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  <a:t>tiotropium </a:t>
            </a:r>
            <a:b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</a:b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  <a:t>18 μg q.d.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22663" y="5674879"/>
            <a:ext cx="98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  <a:t>IND/GLY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  <a:t/>
            </a:r>
            <a:b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</a:b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  <a:t>110/50 μg q.d.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57658" y="569989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  <a:t>Glycopyrronium </a:t>
            </a:r>
            <a:b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</a:b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  <a:t>50 μg q.d.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38541" y="5674879"/>
            <a:ext cx="89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  <a:t>Indacaterol</a:t>
            </a:r>
            <a:b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</a:b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  <a:t>150 μg q.d.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53757" y="5674879"/>
            <a:ext cx="8952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</a:rPr>
              <a:t>Placebo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422253" y="3121662"/>
            <a:ext cx="12939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∆=5.87, p=0.004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ヒラギノ角ゴ Pro W3"/>
              <a:cs typeface="Arial" pitchFamily="34" charset="0"/>
            </a:endParaRPr>
          </a:p>
        </p:txBody>
      </p:sp>
      <p:sp>
        <p:nvSpPr>
          <p:cNvPr id="44" name="TextBox 47"/>
          <p:cNvSpPr txBox="1">
            <a:spLocks noChangeArrowheads="1"/>
          </p:cNvSpPr>
          <p:nvPr/>
        </p:nvSpPr>
        <p:spPr bwMode="auto">
          <a:xfrm>
            <a:off x="5422253" y="2943728"/>
            <a:ext cx="129395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ヒラギノ角ゴ Pro W3"/>
                <a:cs typeface="Arial" pitchFamily="34" charset="0"/>
              </a:rPr>
              <a:t>∆=8.45, p&lt;0.001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ヒラギノ角ゴ Pro W3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305496" y="645424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81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 02: Hô hấp ký sau 6 tháng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" t="1110" r="1327" b="87550"/>
          <a:stretch/>
        </p:blipFill>
        <p:spPr>
          <a:xfrm>
            <a:off x="609600" y="1284072"/>
            <a:ext cx="5257800" cy="544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7" t="66951" r="4893" b="10860"/>
          <a:stretch/>
        </p:blipFill>
        <p:spPr>
          <a:xfrm>
            <a:off x="5943600" y="3738511"/>
            <a:ext cx="2514600" cy="1143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" t="12666" r="55721" b="60652"/>
          <a:stretch/>
        </p:blipFill>
        <p:spPr>
          <a:xfrm>
            <a:off x="609600" y="1828800"/>
            <a:ext cx="5257800" cy="30527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" t="61266" r="49586" b="9148"/>
          <a:stretch/>
        </p:blipFill>
        <p:spPr>
          <a:xfrm>
            <a:off x="5943600" y="1252790"/>
            <a:ext cx="2514600" cy="23853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4981843"/>
            <a:ext cx="7169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FF00"/>
                </a:solidFill>
              </a:rPr>
              <a:t>Sau 6 tháng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VC tăng từ 92% lên 100%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FEV1 giảm từ 47 xuống 42%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53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Ca 02: Phế thân ký sau 6 tháng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752600" y="1417638"/>
            <a:ext cx="5181600" cy="4382058"/>
            <a:chOff x="501648" y="1327149"/>
            <a:chExt cx="3886202" cy="328654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" t="724" r="2516" b="90584"/>
            <a:stretch/>
          </p:blipFill>
          <p:spPr>
            <a:xfrm>
              <a:off x="501649" y="1327149"/>
              <a:ext cx="3886201" cy="38100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316" r="-162" b="22824"/>
            <a:stretch/>
          </p:blipFill>
          <p:spPr>
            <a:xfrm>
              <a:off x="501650" y="3733800"/>
              <a:ext cx="3886199" cy="87989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4" t="8882" r="51506" b="69037"/>
            <a:stretch/>
          </p:blipFill>
          <p:spPr>
            <a:xfrm>
              <a:off x="501648" y="1708150"/>
              <a:ext cx="3886201" cy="1969448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2514600" y="5956240"/>
            <a:ext cx="3874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FF00"/>
                </a:solidFill>
              </a:rPr>
              <a:t>Ứ khí giảm từ 142% xuống 132% </a:t>
            </a:r>
            <a:endParaRPr lang="en-US" sz="200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01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Ca 02: Khả năng khuếch tán sau 6 tháng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133601" y="1608231"/>
            <a:ext cx="4613512" cy="4106769"/>
            <a:chOff x="1143000" y="1658470"/>
            <a:chExt cx="5333999" cy="47481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200"/>
            <a:stretch/>
          </p:blipFill>
          <p:spPr>
            <a:xfrm>
              <a:off x="1143000" y="1658470"/>
              <a:ext cx="5333999" cy="62752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59"/>
            <a:stretch/>
          </p:blipFill>
          <p:spPr>
            <a:xfrm>
              <a:off x="1143000" y="4937125"/>
              <a:ext cx="5333999" cy="146946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93" r="41765" b="39341"/>
            <a:stretch/>
          </p:blipFill>
          <p:spPr>
            <a:xfrm>
              <a:off x="1147010" y="2259998"/>
              <a:ext cx="5329989" cy="273453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2209800" y="5791200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FF00"/>
                </a:solidFill>
              </a:rPr>
              <a:t>DLCO (Hb) giảm từ 44% xuống 42%</a:t>
            </a:r>
          </a:p>
          <a:p>
            <a:r>
              <a:rPr lang="en-US" sz="2400" smtClean="0">
                <a:solidFill>
                  <a:srgbClr val="FFFF00"/>
                </a:solidFill>
              </a:rPr>
              <a:t>KCO (Hb) giảm từ 47% xuống 44%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5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NC SPARK: </a:t>
            </a:r>
            <a:r>
              <a:rPr lang="en-US" smtClean="0"/>
              <a:t>2.224 </a:t>
            </a:r>
            <a:r>
              <a:rPr lang="en-US"/>
              <a:t>BN </a:t>
            </a:r>
            <a:r>
              <a:rPr lang="en-US" smtClean="0"/>
              <a:t>COPD</a:t>
            </a:r>
            <a:br>
              <a:rPr lang="en-US" smtClean="0"/>
            </a:br>
            <a:r>
              <a:rPr lang="en-US" smtClean="0"/>
              <a:t>nặng-rất nặng, tiền sử đợt cấp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IND/GLY cải thiện FEV1 sau 64 tuần điều trị </a:t>
            </a:r>
            <a:r>
              <a:rPr lang="en-US" sz="2400" smtClean="0"/>
              <a:t>so </a:t>
            </a:r>
            <a:r>
              <a:rPr lang="en-US" sz="2400"/>
              <a:t>với glycopyrronium &amp; </a:t>
            </a:r>
            <a:r>
              <a:rPr lang="en-US" sz="2400" smtClean="0"/>
              <a:t>tiotropium</a:t>
            </a:r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6126163"/>
            <a:ext cx="1474973" cy="5000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6537649" y="2817576"/>
            <a:ext cx="1582867" cy="787172"/>
            <a:chOff x="6822549" y="2420373"/>
            <a:chExt cx="1224584" cy="851317"/>
          </a:xfrm>
        </p:grpSpPr>
        <p:sp>
          <p:nvSpPr>
            <p:cNvPr id="7" name="TextBox 1"/>
            <p:cNvSpPr txBox="1"/>
            <p:nvPr/>
          </p:nvSpPr>
          <p:spPr>
            <a:xfrm>
              <a:off x="6822549" y="2803690"/>
              <a:ext cx="1224584" cy="468000"/>
            </a:xfrm>
            <a:prstGeom prst="rect">
              <a:avLst/>
            </a:prstGeom>
          </p:spPr>
          <p:txBody>
            <a:bodyPr wrap="square" lIns="0" tIns="0" rIns="0" bIns="0" anchor="ctr" anchorCtr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vs 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</a:t>
              </a: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iotropium</a:t>
              </a:r>
              <a:b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60 mL, p&lt;0.001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1"/>
            <p:cNvSpPr txBox="1">
              <a:spLocks noChangeArrowheads="1"/>
            </p:cNvSpPr>
            <p:nvPr/>
          </p:nvSpPr>
          <p:spPr bwMode="auto">
            <a:xfrm>
              <a:off x="6822549" y="2420373"/>
              <a:ext cx="1224584" cy="46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MS PGothic" pitchFamily="34" charset="-128"/>
                  <a:cs typeface="Arial" charset="0"/>
                </a:rPr>
                <a:t>vs glycopyrronium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MS PGothic" pitchFamily="34" charset="-128"/>
                  <a:cs typeface="Arial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MS PGothic" pitchFamily="34" charset="-128"/>
                  <a:cs typeface="Arial" charset="0"/>
                </a:rPr>
                <a:t> </a:t>
              </a: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MS PGothic" pitchFamily="34" charset="-128"/>
                  <a:cs typeface="Arial" charset="0"/>
                </a:rPr>
                <a:t>70 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MS PGothic" pitchFamily="34" charset="-128"/>
                  <a:cs typeface="Arial" charset="0"/>
                </a:rPr>
                <a:t>mL</a:t>
              </a: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MS PGothic" pitchFamily="34" charset="-128"/>
                  <a:cs typeface="Arial" charset="0"/>
                </a:rPr>
                <a:t>, p&lt;0.001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</p:grpSp>
      <p:sp>
        <p:nvSpPr>
          <p:cNvPr id="9" name="Freeform 6"/>
          <p:cNvSpPr>
            <a:spLocks/>
          </p:cNvSpPr>
          <p:nvPr/>
        </p:nvSpPr>
        <p:spPr bwMode="auto">
          <a:xfrm>
            <a:off x="1892181" y="2504075"/>
            <a:ext cx="4767303" cy="3141424"/>
          </a:xfrm>
          <a:custGeom>
            <a:avLst/>
            <a:gdLst>
              <a:gd name="T0" fmla="*/ 0 w 3601"/>
              <a:gd name="T1" fmla="*/ 0 h 2150"/>
              <a:gd name="T2" fmla="*/ 0 w 3601"/>
              <a:gd name="T3" fmla="*/ 2150 h 2150"/>
              <a:gd name="T4" fmla="*/ 3601 w 3601"/>
              <a:gd name="T5" fmla="*/ 2150 h 2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01" h="2150">
                <a:moveTo>
                  <a:pt x="0" y="0"/>
                </a:moveTo>
                <a:lnTo>
                  <a:pt x="0" y="2150"/>
                </a:lnTo>
                <a:lnTo>
                  <a:pt x="3601" y="2150"/>
                </a:lnTo>
              </a:path>
            </a:pathLst>
          </a:custGeom>
          <a:noFill/>
          <a:ln w="2857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1815396" y="2504075"/>
            <a:ext cx="76785" cy="0"/>
          </a:xfrm>
          <a:prstGeom prst="line">
            <a:avLst/>
          </a:prstGeom>
          <a:noFill/>
          <a:ln w="2857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1815396" y="3212755"/>
            <a:ext cx="76785" cy="0"/>
          </a:xfrm>
          <a:prstGeom prst="line">
            <a:avLst/>
          </a:prstGeom>
          <a:noFill/>
          <a:ln w="2857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1815396" y="3921433"/>
            <a:ext cx="76785" cy="0"/>
          </a:xfrm>
          <a:prstGeom prst="line">
            <a:avLst/>
          </a:prstGeom>
          <a:noFill/>
          <a:ln w="2857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1815396" y="4630111"/>
            <a:ext cx="76785" cy="0"/>
          </a:xfrm>
          <a:prstGeom prst="line">
            <a:avLst/>
          </a:prstGeom>
          <a:noFill/>
          <a:ln w="2857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1815396" y="5338789"/>
            <a:ext cx="76785" cy="0"/>
          </a:xfrm>
          <a:prstGeom prst="line">
            <a:avLst/>
          </a:prstGeom>
          <a:noFill/>
          <a:ln w="2857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2188731" y="5648039"/>
            <a:ext cx="0" cy="76785"/>
          </a:xfrm>
          <a:prstGeom prst="line">
            <a:avLst/>
          </a:prstGeom>
          <a:noFill/>
          <a:ln w="2857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2878033" y="5648039"/>
            <a:ext cx="0" cy="76785"/>
          </a:xfrm>
          <a:prstGeom prst="line">
            <a:avLst/>
          </a:prstGeom>
          <a:noFill/>
          <a:ln w="2857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3567334" y="5648039"/>
            <a:ext cx="0" cy="76785"/>
          </a:xfrm>
          <a:prstGeom prst="line">
            <a:avLst/>
          </a:prstGeom>
          <a:noFill/>
          <a:ln w="2857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4256635" y="5648039"/>
            <a:ext cx="0" cy="76785"/>
          </a:xfrm>
          <a:prstGeom prst="line">
            <a:avLst/>
          </a:prstGeom>
          <a:noFill/>
          <a:ln w="2857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4945937" y="5648039"/>
            <a:ext cx="0" cy="76785"/>
          </a:xfrm>
          <a:prstGeom prst="line">
            <a:avLst/>
          </a:prstGeom>
          <a:noFill/>
          <a:ln w="2857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5635239" y="5648039"/>
            <a:ext cx="0" cy="76785"/>
          </a:xfrm>
          <a:prstGeom prst="line">
            <a:avLst/>
          </a:prstGeom>
          <a:noFill/>
          <a:ln w="2857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6324541" y="5648039"/>
            <a:ext cx="0" cy="76785"/>
          </a:xfrm>
          <a:prstGeom prst="line">
            <a:avLst/>
          </a:prstGeom>
          <a:noFill/>
          <a:ln w="2857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14151" y="2375741"/>
            <a:ext cx="445405" cy="25666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1.10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15467" y="3084085"/>
            <a:ext cx="444089" cy="25666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1.05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14151" y="3793099"/>
            <a:ext cx="445405" cy="25666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1.00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15467" y="4501777"/>
            <a:ext cx="444089" cy="25666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0.95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14151" y="5208582"/>
            <a:ext cx="445405" cy="25666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0.90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-382195" y="3939836"/>
            <a:ext cx="3154659" cy="25666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FEV</a:t>
            </a:r>
            <a:r>
              <a:rPr kumimoji="0" lang="en-GB" sz="1100" b="0" i="0" u="none" strike="noStrike" kern="1200" cap="none" spc="0" normalizeH="0" baseline="-2500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1</a:t>
            </a: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 đáy (L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)</a:t>
            </a:r>
          </a:p>
        </p:txBody>
      </p:sp>
      <p:sp>
        <p:nvSpPr>
          <p:cNvPr id="28" name="Freeform 40"/>
          <p:cNvSpPr>
            <a:spLocks/>
          </p:cNvSpPr>
          <p:nvPr/>
        </p:nvSpPr>
        <p:spPr bwMode="auto">
          <a:xfrm>
            <a:off x="2191595" y="3778707"/>
            <a:ext cx="4132945" cy="1556886"/>
          </a:xfrm>
          <a:custGeom>
            <a:avLst/>
            <a:gdLst>
              <a:gd name="T0" fmla="*/ 0 w 3077"/>
              <a:gd name="T1" fmla="*/ 1176 h 1176"/>
              <a:gd name="T2" fmla="*/ 510 w 3077"/>
              <a:gd name="T3" fmla="*/ 208 h 1176"/>
              <a:gd name="T4" fmla="*/ 1022 w 3077"/>
              <a:gd name="T5" fmla="*/ 0 h 1176"/>
              <a:gd name="T6" fmla="*/ 1540 w 3077"/>
              <a:gd name="T7" fmla="*/ 212 h 1176"/>
              <a:gd name="T8" fmla="*/ 2050 w 3077"/>
              <a:gd name="T9" fmla="*/ 102 h 1176"/>
              <a:gd name="T10" fmla="*/ 2561 w 3077"/>
              <a:gd name="T11" fmla="*/ 318 h 1176"/>
              <a:gd name="T12" fmla="*/ 3077 w 3077"/>
              <a:gd name="T13" fmla="*/ 318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77" h="1176">
                <a:moveTo>
                  <a:pt x="0" y="1176"/>
                </a:moveTo>
                <a:lnTo>
                  <a:pt x="510" y="208"/>
                </a:lnTo>
                <a:lnTo>
                  <a:pt x="1022" y="0"/>
                </a:lnTo>
                <a:lnTo>
                  <a:pt x="1540" y="212"/>
                </a:lnTo>
                <a:lnTo>
                  <a:pt x="2050" y="102"/>
                </a:lnTo>
                <a:lnTo>
                  <a:pt x="2561" y="318"/>
                </a:lnTo>
                <a:lnTo>
                  <a:pt x="3077" y="318"/>
                </a:lnTo>
              </a:path>
            </a:pathLst>
          </a:custGeom>
          <a:noFill/>
          <a:ln w="28575" cap="flat">
            <a:solidFill>
              <a:srgbClr val="F5770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29" name="Freeform 56"/>
          <p:cNvSpPr>
            <a:spLocks/>
          </p:cNvSpPr>
          <p:nvPr/>
        </p:nvSpPr>
        <p:spPr bwMode="auto">
          <a:xfrm>
            <a:off x="2191595" y="3778707"/>
            <a:ext cx="4132945" cy="1554238"/>
          </a:xfrm>
          <a:custGeom>
            <a:avLst/>
            <a:gdLst>
              <a:gd name="T0" fmla="*/ 3077 w 3077"/>
              <a:gd name="T1" fmla="*/ 212 h 1174"/>
              <a:gd name="T2" fmla="*/ 2561 w 3077"/>
              <a:gd name="T3" fmla="*/ 212 h 1174"/>
              <a:gd name="T4" fmla="*/ 2050 w 3077"/>
              <a:gd name="T5" fmla="*/ 102 h 1174"/>
              <a:gd name="T6" fmla="*/ 1538 w 3077"/>
              <a:gd name="T7" fmla="*/ 106 h 1174"/>
              <a:gd name="T8" fmla="*/ 1022 w 3077"/>
              <a:gd name="T9" fmla="*/ 0 h 1174"/>
              <a:gd name="T10" fmla="*/ 510 w 3077"/>
              <a:gd name="T11" fmla="*/ 106 h 1174"/>
              <a:gd name="T12" fmla="*/ 0 w 3077"/>
              <a:gd name="T13" fmla="*/ 1174 h 1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77" h="1174">
                <a:moveTo>
                  <a:pt x="3077" y="212"/>
                </a:moveTo>
                <a:lnTo>
                  <a:pt x="2561" y="212"/>
                </a:lnTo>
                <a:lnTo>
                  <a:pt x="2050" y="102"/>
                </a:lnTo>
                <a:lnTo>
                  <a:pt x="1538" y="106"/>
                </a:lnTo>
                <a:lnTo>
                  <a:pt x="1022" y="0"/>
                </a:lnTo>
                <a:lnTo>
                  <a:pt x="510" y="106"/>
                </a:lnTo>
                <a:lnTo>
                  <a:pt x="0" y="1174"/>
                </a:lnTo>
              </a:path>
            </a:pathLst>
          </a:custGeom>
          <a:noFill/>
          <a:ln w="28575" cap="flat">
            <a:solidFill>
              <a:srgbClr val="37916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30" name="Line 57"/>
          <p:cNvSpPr>
            <a:spLocks noChangeShapeType="1"/>
          </p:cNvSpPr>
          <p:nvPr/>
        </p:nvSpPr>
        <p:spPr bwMode="auto">
          <a:xfrm>
            <a:off x="3532707" y="2923479"/>
            <a:ext cx="55603" cy="0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31" name="Freeform 58"/>
          <p:cNvSpPr>
            <a:spLocks/>
          </p:cNvSpPr>
          <p:nvPr/>
        </p:nvSpPr>
        <p:spPr bwMode="auto">
          <a:xfrm>
            <a:off x="3532707" y="2637520"/>
            <a:ext cx="55603" cy="0"/>
          </a:xfrm>
          <a:custGeom>
            <a:avLst/>
            <a:gdLst>
              <a:gd name="T0" fmla="*/ 0 w 42"/>
              <a:gd name="T1" fmla="*/ 22 w 42"/>
              <a:gd name="T2" fmla="*/ 42 w 4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2">
                <a:moveTo>
                  <a:pt x="0" y="0"/>
                </a:moveTo>
                <a:lnTo>
                  <a:pt x="22" y="0"/>
                </a:lnTo>
                <a:lnTo>
                  <a:pt x="42" y="0"/>
                </a:ln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32" name="Line 59"/>
          <p:cNvSpPr>
            <a:spLocks noChangeShapeType="1"/>
          </p:cNvSpPr>
          <p:nvPr/>
        </p:nvSpPr>
        <p:spPr bwMode="auto">
          <a:xfrm flipV="1">
            <a:off x="3560507" y="2637520"/>
            <a:ext cx="0" cy="285959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33" name="Line 60"/>
          <p:cNvSpPr>
            <a:spLocks noChangeShapeType="1"/>
          </p:cNvSpPr>
          <p:nvPr/>
        </p:nvSpPr>
        <p:spPr bwMode="auto">
          <a:xfrm>
            <a:off x="4227705" y="3069106"/>
            <a:ext cx="58251" cy="0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34" name="Freeform 61"/>
          <p:cNvSpPr>
            <a:spLocks/>
          </p:cNvSpPr>
          <p:nvPr/>
        </p:nvSpPr>
        <p:spPr bwMode="auto">
          <a:xfrm>
            <a:off x="4227705" y="2785796"/>
            <a:ext cx="58251" cy="0"/>
          </a:xfrm>
          <a:custGeom>
            <a:avLst/>
            <a:gdLst>
              <a:gd name="T0" fmla="*/ 0 w 44"/>
              <a:gd name="T1" fmla="*/ 22 w 44"/>
              <a:gd name="T2" fmla="*/ 44 w 4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4">
                <a:moveTo>
                  <a:pt x="0" y="0"/>
                </a:moveTo>
                <a:lnTo>
                  <a:pt x="22" y="0"/>
                </a:lnTo>
                <a:lnTo>
                  <a:pt x="44" y="0"/>
                </a:ln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35" name="Line 62"/>
          <p:cNvSpPr>
            <a:spLocks noChangeShapeType="1"/>
          </p:cNvSpPr>
          <p:nvPr/>
        </p:nvSpPr>
        <p:spPr bwMode="auto">
          <a:xfrm flipV="1">
            <a:off x="4256830" y="2785796"/>
            <a:ext cx="0" cy="283311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36" name="Line 63"/>
          <p:cNvSpPr>
            <a:spLocks noChangeShapeType="1"/>
          </p:cNvSpPr>
          <p:nvPr/>
        </p:nvSpPr>
        <p:spPr bwMode="auto">
          <a:xfrm>
            <a:off x="4915234" y="2939365"/>
            <a:ext cx="55603" cy="0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37" name="Freeform 64"/>
          <p:cNvSpPr>
            <a:spLocks/>
          </p:cNvSpPr>
          <p:nvPr/>
        </p:nvSpPr>
        <p:spPr bwMode="auto">
          <a:xfrm>
            <a:off x="4915234" y="2626929"/>
            <a:ext cx="55603" cy="0"/>
          </a:xfrm>
          <a:custGeom>
            <a:avLst/>
            <a:gdLst>
              <a:gd name="T0" fmla="*/ 0 w 42"/>
              <a:gd name="T1" fmla="*/ 22 w 42"/>
              <a:gd name="T2" fmla="*/ 42 w 4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2">
                <a:moveTo>
                  <a:pt x="0" y="0"/>
                </a:moveTo>
                <a:lnTo>
                  <a:pt x="22" y="0"/>
                </a:lnTo>
                <a:lnTo>
                  <a:pt x="42" y="0"/>
                </a:ln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38" name="Line 65"/>
          <p:cNvSpPr>
            <a:spLocks noChangeShapeType="1"/>
          </p:cNvSpPr>
          <p:nvPr/>
        </p:nvSpPr>
        <p:spPr bwMode="auto">
          <a:xfrm flipV="1">
            <a:off x="4943035" y="2626929"/>
            <a:ext cx="0" cy="312436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39" name="Line 66"/>
          <p:cNvSpPr>
            <a:spLocks noChangeShapeType="1"/>
          </p:cNvSpPr>
          <p:nvPr/>
        </p:nvSpPr>
        <p:spPr bwMode="auto">
          <a:xfrm>
            <a:off x="5609274" y="3365656"/>
            <a:ext cx="55603" cy="0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40" name="Freeform 67"/>
          <p:cNvSpPr>
            <a:spLocks/>
          </p:cNvSpPr>
          <p:nvPr/>
        </p:nvSpPr>
        <p:spPr bwMode="auto">
          <a:xfrm>
            <a:off x="5609274" y="3050571"/>
            <a:ext cx="55603" cy="0"/>
          </a:xfrm>
          <a:custGeom>
            <a:avLst/>
            <a:gdLst>
              <a:gd name="T0" fmla="*/ 0 w 42"/>
              <a:gd name="T1" fmla="*/ 20 w 42"/>
              <a:gd name="T2" fmla="*/ 42 w 4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2">
                <a:moveTo>
                  <a:pt x="0" y="0"/>
                </a:moveTo>
                <a:lnTo>
                  <a:pt x="20" y="0"/>
                </a:lnTo>
                <a:lnTo>
                  <a:pt x="42" y="0"/>
                </a:ln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41" name="Line 68"/>
          <p:cNvSpPr>
            <a:spLocks noChangeShapeType="1"/>
          </p:cNvSpPr>
          <p:nvPr/>
        </p:nvSpPr>
        <p:spPr bwMode="auto">
          <a:xfrm flipV="1">
            <a:off x="5637075" y="3050571"/>
            <a:ext cx="0" cy="315084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42" name="Line 69"/>
          <p:cNvSpPr>
            <a:spLocks noChangeShapeType="1"/>
          </p:cNvSpPr>
          <p:nvPr/>
        </p:nvSpPr>
        <p:spPr bwMode="auto">
          <a:xfrm>
            <a:off x="6295477" y="3365656"/>
            <a:ext cx="55603" cy="0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43" name="Freeform 70"/>
          <p:cNvSpPr>
            <a:spLocks/>
          </p:cNvSpPr>
          <p:nvPr/>
        </p:nvSpPr>
        <p:spPr bwMode="auto">
          <a:xfrm>
            <a:off x="6295477" y="3050571"/>
            <a:ext cx="55603" cy="0"/>
          </a:xfrm>
          <a:custGeom>
            <a:avLst/>
            <a:gdLst>
              <a:gd name="T0" fmla="*/ 0 w 42"/>
              <a:gd name="T1" fmla="*/ 22 w 42"/>
              <a:gd name="T2" fmla="*/ 42 w 4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2">
                <a:moveTo>
                  <a:pt x="0" y="0"/>
                </a:moveTo>
                <a:lnTo>
                  <a:pt x="22" y="0"/>
                </a:lnTo>
                <a:lnTo>
                  <a:pt x="42" y="0"/>
                </a:ln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44" name="Line 71"/>
          <p:cNvSpPr>
            <a:spLocks noChangeShapeType="1"/>
          </p:cNvSpPr>
          <p:nvPr/>
        </p:nvSpPr>
        <p:spPr bwMode="auto">
          <a:xfrm flipV="1">
            <a:off x="6323277" y="3050571"/>
            <a:ext cx="0" cy="315084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45" name="Line 72"/>
          <p:cNvSpPr>
            <a:spLocks noChangeShapeType="1"/>
          </p:cNvSpPr>
          <p:nvPr/>
        </p:nvSpPr>
        <p:spPr bwMode="auto">
          <a:xfrm>
            <a:off x="6295477" y="4218236"/>
            <a:ext cx="55603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46" name="Freeform 73"/>
          <p:cNvSpPr>
            <a:spLocks/>
          </p:cNvSpPr>
          <p:nvPr/>
        </p:nvSpPr>
        <p:spPr bwMode="auto">
          <a:xfrm>
            <a:off x="6295477" y="3900504"/>
            <a:ext cx="55603" cy="0"/>
          </a:xfrm>
          <a:custGeom>
            <a:avLst/>
            <a:gdLst>
              <a:gd name="T0" fmla="*/ 0 w 42"/>
              <a:gd name="T1" fmla="*/ 22 w 42"/>
              <a:gd name="T2" fmla="*/ 42 w 4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2">
                <a:moveTo>
                  <a:pt x="0" y="0"/>
                </a:moveTo>
                <a:lnTo>
                  <a:pt x="22" y="0"/>
                </a:lnTo>
                <a:lnTo>
                  <a:pt x="42" y="0"/>
                </a:ln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47" name="Line 74"/>
          <p:cNvSpPr>
            <a:spLocks noChangeShapeType="1"/>
          </p:cNvSpPr>
          <p:nvPr/>
        </p:nvSpPr>
        <p:spPr bwMode="auto">
          <a:xfrm flipV="1">
            <a:off x="6323277" y="3900504"/>
            <a:ext cx="0" cy="317732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48" name="Line 75"/>
          <p:cNvSpPr>
            <a:spLocks noChangeShapeType="1"/>
          </p:cNvSpPr>
          <p:nvPr/>
        </p:nvSpPr>
        <p:spPr bwMode="auto">
          <a:xfrm>
            <a:off x="6295477" y="4355919"/>
            <a:ext cx="55603" cy="0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49" name="Freeform 76"/>
          <p:cNvSpPr>
            <a:spLocks/>
          </p:cNvSpPr>
          <p:nvPr/>
        </p:nvSpPr>
        <p:spPr bwMode="auto">
          <a:xfrm>
            <a:off x="6295477" y="4040836"/>
            <a:ext cx="55603" cy="0"/>
          </a:xfrm>
          <a:custGeom>
            <a:avLst/>
            <a:gdLst>
              <a:gd name="T0" fmla="*/ 0 w 42"/>
              <a:gd name="T1" fmla="*/ 22 w 42"/>
              <a:gd name="T2" fmla="*/ 42 w 4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2">
                <a:moveTo>
                  <a:pt x="0" y="0"/>
                </a:moveTo>
                <a:lnTo>
                  <a:pt x="22" y="0"/>
                </a:lnTo>
                <a:lnTo>
                  <a:pt x="42" y="0"/>
                </a:ln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50" name="Line 77"/>
          <p:cNvSpPr>
            <a:spLocks noChangeShapeType="1"/>
          </p:cNvSpPr>
          <p:nvPr/>
        </p:nvSpPr>
        <p:spPr bwMode="auto">
          <a:xfrm flipV="1">
            <a:off x="6323277" y="4040836"/>
            <a:ext cx="0" cy="315084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51" name="Line 78"/>
          <p:cNvSpPr>
            <a:spLocks noChangeShapeType="1"/>
          </p:cNvSpPr>
          <p:nvPr/>
        </p:nvSpPr>
        <p:spPr bwMode="auto">
          <a:xfrm>
            <a:off x="5609274" y="4218236"/>
            <a:ext cx="55603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52" name="Freeform 79"/>
          <p:cNvSpPr>
            <a:spLocks/>
          </p:cNvSpPr>
          <p:nvPr/>
        </p:nvSpPr>
        <p:spPr bwMode="auto">
          <a:xfrm>
            <a:off x="5609274" y="3900504"/>
            <a:ext cx="55603" cy="0"/>
          </a:xfrm>
          <a:custGeom>
            <a:avLst/>
            <a:gdLst>
              <a:gd name="T0" fmla="*/ 0 w 42"/>
              <a:gd name="T1" fmla="*/ 20 w 42"/>
              <a:gd name="T2" fmla="*/ 42 w 4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2">
                <a:moveTo>
                  <a:pt x="0" y="0"/>
                </a:moveTo>
                <a:lnTo>
                  <a:pt x="20" y="0"/>
                </a:lnTo>
                <a:lnTo>
                  <a:pt x="42" y="0"/>
                </a:ln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53" name="Line 80"/>
          <p:cNvSpPr>
            <a:spLocks noChangeShapeType="1"/>
          </p:cNvSpPr>
          <p:nvPr/>
        </p:nvSpPr>
        <p:spPr bwMode="auto">
          <a:xfrm flipV="1">
            <a:off x="5637075" y="3900504"/>
            <a:ext cx="0" cy="317732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54" name="Line 81"/>
          <p:cNvSpPr>
            <a:spLocks noChangeShapeType="1"/>
          </p:cNvSpPr>
          <p:nvPr/>
        </p:nvSpPr>
        <p:spPr bwMode="auto">
          <a:xfrm>
            <a:off x="5609274" y="4355919"/>
            <a:ext cx="55603" cy="0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55" name="Freeform 82"/>
          <p:cNvSpPr>
            <a:spLocks/>
          </p:cNvSpPr>
          <p:nvPr/>
        </p:nvSpPr>
        <p:spPr bwMode="auto">
          <a:xfrm>
            <a:off x="5609274" y="4048779"/>
            <a:ext cx="55603" cy="0"/>
          </a:xfrm>
          <a:custGeom>
            <a:avLst/>
            <a:gdLst>
              <a:gd name="T0" fmla="*/ 0 w 42"/>
              <a:gd name="T1" fmla="*/ 20 w 42"/>
              <a:gd name="T2" fmla="*/ 42 w 4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2">
                <a:moveTo>
                  <a:pt x="0" y="0"/>
                </a:moveTo>
                <a:lnTo>
                  <a:pt x="20" y="0"/>
                </a:lnTo>
                <a:lnTo>
                  <a:pt x="42" y="0"/>
                </a:ln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56" name="Line 83"/>
          <p:cNvSpPr>
            <a:spLocks noChangeShapeType="1"/>
          </p:cNvSpPr>
          <p:nvPr/>
        </p:nvSpPr>
        <p:spPr bwMode="auto">
          <a:xfrm flipV="1">
            <a:off x="5637075" y="4048779"/>
            <a:ext cx="0" cy="307141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57" name="Line 84"/>
          <p:cNvSpPr>
            <a:spLocks noChangeShapeType="1"/>
          </p:cNvSpPr>
          <p:nvPr/>
        </p:nvSpPr>
        <p:spPr bwMode="auto">
          <a:xfrm>
            <a:off x="4915234" y="4075257"/>
            <a:ext cx="55603" cy="0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58" name="Freeform 85"/>
          <p:cNvSpPr>
            <a:spLocks/>
          </p:cNvSpPr>
          <p:nvPr/>
        </p:nvSpPr>
        <p:spPr bwMode="auto">
          <a:xfrm>
            <a:off x="4915234" y="3762821"/>
            <a:ext cx="55603" cy="0"/>
          </a:xfrm>
          <a:custGeom>
            <a:avLst/>
            <a:gdLst>
              <a:gd name="T0" fmla="*/ 0 w 42"/>
              <a:gd name="T1" fmla="*/ 22 w 42"/>
              <a:gd name="T2" fmla="*/ 42 w 4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2">
                <a:moveTo>
                  <a:pt x="0" y="0"/>
                </a:moveTo>
                <a:lnTo>
                  <a:pt x="22" y="0"/>
                </a:lnTo>
                <a:lnTo>
                  <a:pt x="42" y="0"/>
                </a:ln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59" name="Line 86"/>
          <p:cNvSpPr>
            <a:spLocks noChangeShapeType="1"/>
          </p:cNvSpPr>
          <p:nvPr/>
        </p:nvSpPr>
        <p:spPr bwMode="auto">
          <a:xfrm flipV="1">
            <a:off x="4943035" y="3762821"/>
            <a:ext cx="0" cy="312436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60" name="Line 87"/>
          <p:cNvSpPr>
            <a:spLocks noChangeShapeType="1"/>
          </p:cNvSpPr>
          <p:nvPr/>
        </p:nvSpPr>
        <p:spPr bwMode="auto">
          <a:xfrm>
            <a:off x="4227705" y="4059371"/>
            <a:ext cx="58251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61" name="Freeform 88"/>
          <p:cNvSpPr>
            <a:spLocks/>
          </p:cNvSpPr>
          <p:nvPr/>
        </p:nvSpPr>
        <p:spPr bwMode="auto">
          <a:xfrm>
            <a:off x="4227705" y="3778707"/>
            <a:ext cx="58251" cy="0"/>
          </a:xfrm>
          <a:custGeom>
            <a:avLst/>
            <a:gdLst>
              <a:gd name="T0" fmla="*/ 0 w 44"/>
              <a:gd name="T1" fmla="*/ 22 w 44"/>
              <a:gd name="T2" fmla="*/ 44 w 4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4">
                <a:moveTo>
                  <a:pt x="0" y="0"/>
                </a:moveTo>
                <a:lnTo>
                  <a:pt x="22" y="0"/>
                </a:lnTo>
                <a:lnTo>
                  <a:pt x="44" y="0"/>
                </a:ln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62" name="Line 89"/>
          <p:cNvSpPr>
            <a:spLocks noChangeShapeType="1"/>
          </p:cNvSpPr>
          <p:nvPr/>
        </p:nvSpPr>
        <p:spPr bwMode="auto">
          <a:xfrm flipV="1">
            <a:off x="4256830" y="3778707"/>
            <a:ext cx="0" cy="280663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63" name="Line 90"/>
          <p:cNvSpPr>
            <a:spLocks noChangeShapeType="1"/>
          </p:cNvSpPr>
          <p:nvPr/>
        </p:nvSpPr>
        <p:spPr bwMode="auto">
          <a:xfrm>
            <a:off x="4227705" y="4202350"/>
            <a:ext cx="58251" cy="0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64" name="Freeform 91"/>
          <p:cNvSpPr>
            <a:spLocks/>
          </p:cNvSpPr>
          <p:nvPr/>
        </p:nvSpPr>
        <p:spPr bwMode="auto">
          <a:xfrm>
            <a:off x="4227705" y="3919039"/>
            <a:ext cx="58251" cy="0"/>
          </a:xfrm>
          <a:custGeom>
            <a:avLst/>
            <a:gdLst>
              <a:gd name="T0" fmla="*/ 0 w 44"/>
              <a:gd name="T1" fmla="*/ 22 w 44"/>
              <a:gd name="T2" fmla="*/ 44 w 4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4">
                <a:moveTo>
                  <a:pt x="0" y="0"/>
                </a:moveTo>
                <a:lnTo>
                  <a:pt x="22" y="0"/>
                </a:lnTo>
                <a:lnTo>
                  <a:pt x="44" y="0"/>
                </a:ln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65" name="Line 92"/>
          <p:cNvSpPr>
            <a:spLocks noChangeShapeType="1"/>
          </p:cNvSpPr>
          <p:nvPr/>
        </p:nvSpPr>
        <p:spPr bwMode="auto">
          <a:xfrm flipV="1">
            <a:off x="4256830" y="3919039"/>
            <a:ext cx="0" cy="283311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66" name="Line 93"/>
          <p:cNvSpPr>
            <a:spLocks noChangeShapeType="1"/>
          </p:cNvSpPr>
          <p:nvPr/>
        </p:nvSpPr>
        <p:spPr bwMode="auto">
          <a:xfrm>
            <a:off x="3532707" y="3903152"/>
            <a:ext cx="55603" cy="0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67" name="Freeform 94"/>
          <p:cNvSpPr>
            <a:spLocks/>
          </p:cNvSpPr>
          <p:nvPr/>
        </p:nvSpPr>
        <p:spPr bwMode="auto">
          <a:xfrm>
            <a:off x="3532707" y="3646319"/>
            <a:ext cx="55603" cy="0"/>
          </a:xfrm>
          <a:custGeom>
            <a:avLst/>
            <a:gdLst>
              <a:gd name="T0" fmla="*/ 0 w 42"/>
              <a:gd name="T1" fmla="*/ 22 w 42"/>
              <a:gd name="T2" fmla="*/ 42 w 4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2">
                <a:moveTo>
                  <a:pt x="0" y="0"/>
                </a:moveTo>
                <a:lnTo>
                  <a:pt x="22" y="0"/>
                </a:lnTo>
                <a:lnTo>
                  <a:pt x="42" y="0"/>
                </a:ln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68" name="Line 95"/>
          <p:cNvSpPr>
            <a:spLocks noChangeShapeType="1"/>
          </p:cNvSpPr>
          <p:nvPr/>
        </p:nvSpPr>
        <p:spPr bwMode="auto">
          <a:xfrm flipV="1">
            <a:off x="3560507" y="3646319"/>
            <a:ext cx="0" cy="256833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69" name="Line 96"/>
          <p:cNvSpPr>
            <a:spLocks noChangeShapeType="1"/>
          </p:cNvSpPr>
          <p:nvPr/>
        </p:nvSpPr>
        <p:spPr bwMode="auto">
          <a:xfrm>
            <a:off x="2845595" y="2907593"/>
            <a:ext cx="55603" cy="0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70" name="Freeform 97"/>
          <p:cNvSpPr>
            <a:spLocks/>
          </p:cNvSpPr>
          <p:nvPr/>
        </p:nvSpPr>
        <p:spPr bwMode="auto">
          <a:xfrm>
            <a:off x="2845595" y="2653407"/>
            <a:ext cx="55603" cy="0"/>
          </a:xfrm>
          <a:custGeom>
            <a:avLst/>
            <a:gdLst>
              <a:gd name="T0" fmla="*/ 0 w 42"/>
              <a:gd name="T1" fmla="*/ 20 w 42"/>
              <a:gd name="T2" fmla="*/ 42 w 4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2">
                <a:moveTo>
                  <a:pt x="0" y="0"/>
                </a:moveTo>
                <a:lnTo>
                  <a:pt x="20" y="0"/>
                </a:lnTo>
                <a:lnTo>
                  <a:pt x="42" y="0"/>
                </a:ln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71" name="Line 98"/>
          <p:cNvSpPr>
            <a:spLocks noChangeShapeType="1"/>
          </p:cNvSpPr>
          <p:nvPr/>
        </p:nvSpPr>
        <p:spPr bwMode="auto">
          <a:xfrm flipV="1">
            <a:off x="2873396" y="2653407"/>
            <a:ext cx="0" cy="254185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72" name="Line 99"/>
          <p:cNvSpPr>
            <a:spLocks noChangeShapeType="1"/>
          </p:cNvSpPr>
          <p:nvPr/>
        </p:nvSpPr>
        <p:spPr bwMode="auto">
          <a:xfrm>
            <a:off x="2845595" y="4043483"/>
            <a:ext cx="55603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73" name="Freeform 100"/>
          <p:cNvSpPr>
            <a:spLocks/>
          </p:cNvSpPr>
          <p:nvPr/>
        </p:nvSpPr>
        <p:spPr bwMode="auto">
          <a:xfrm>
            <a:off x="2845595" y="3789298"/>
            <a:ext cx="55603" cy="0"/>
          </a:xfrm>
          <a:custGeom>
            <a:avLst/>
            <a:gdLst>
              <a:gd name="T0" fmla="*/ 0 w 42"/>
              <a:gd name="T1" fmla="*/ 20 w 42"/>
              <a:gd name="T2" fmla="*/ 42 w 4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2">
                <a:moveTo>
                  <a:pt x="0" y="0"/>
                </a:moveTo>
                <a:lnTo>
                  <a:pt x="20" y="0"/>
                </a:lnTo>
                <a:lnTo>
                  <a:pt x="42" y="0"/>
                </a:ln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74" name="Line 101"/>
          <p:cNvSpPr>
            <a:spLocks noChangeShapeType="1"/>
          </p:cNvSpPr>
          <p:nvPr/>
        </p:nvSpPr>
        <p:spPr bwMode="auto">
          <a:xfrm flipV="1">
            <a:off x="2873396" y="3789298"/>
            <a:ext cx="0" cy="254185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75" name="Line 102"/>
          <p:cNvSpPr>
            <a:spLocks noChangeShapeType="1"/>
          </p:cNvSpPr>
          <p:nvPr/>
        </p:nvSpPr>
        <p:spPr bwMode="auto">
          <a:xfrm>
            <a:off x="2845595" y="4183815"/>
            <a:ext cx="55603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76" name="Freeform 103"/>
          <p:cNvSpPr>
            <a:spLocks/>
          </p:cNvSpPr>
          <p:nvPr/>
        </p:nvSpPr>
        <p:spPr bwMode="auto">
          <a:xfrm>
            <a:off x="2845595" y="3929630"/>
            <a:ext cx="55603" cy="0"/>
          </a:xfrm>
          <a:custGeom>
            <a:avLst/>
            <a:gdLst>
              <a:gd name="T0" fmla="*/ 0 w 42"/>
              <a:gd name="T1" fmla="*/ 20 w 42"/>
              <a:gd name="T2" fmla="*/ 42 w 4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2">
                <a:moveTo>
                  <a:pt x="0" y="0"/>
                </a:moveTo>
                <a:lnTo>
                  <a:pt x="20" y="0"/>
                </a:lnTo>
                <a:lnTo>
                  <a:pt x="42" y="0"/>
                </a:ln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77" name="Line 104"/>
          <p:cNvSpPr>
            <a:spLocks noChangeShapeType="1"/>
          </p:cNvSpPr>
          <p:nvPr/>
        </p:nvSpPr>
        <p:spPr bwMode="auto">
          <a:xfrm flipV="1">
            <a:off x="2873396" y="3929630"/>
            <a:ext cx="0" cy="254185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78" name="Rectangle 33"/>
          <p:cNvSpPr>
            <a:spLocks noChangeArrowheads="1"/>
          </p:cNvSpPr>
          <p:nvPr/>
        </p:nvSpPr>
        <p:spPr bwMode="auto">
          <a:xfrm rot="10800000">
            <a:off x="2142011" y="5306269"/>
            <a:ext cx="99862" cy="99862"/>
          </a:xfrm>
          <a:prstGeom prst="triangle">
            <a:avLst/>
          </a:prstGeom>
          <a:solidFill>
            <a:srgbClr val="F5770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79" name="Rectangle 34"/>
          <p:cNvSpPr>
            <a:spLocks noChangeArrowheads="1"/>
          </p:cNvSpPr>
          <p:nvPr/>
        </p:nvSpPr>
        <p:spPr bwMode="auto">
          <a:xfrm rot="10800000">
            <a:off x="2825136" y="4024751"/>
            <a:ext cx="99862" cy="99862"/>
          </a:xfrm>
          <a:prstGeom prst="triangle">
            <a:avLst/>
          </a:prstGeom>
          <a:solidFill>
            <a:srgbClr val="F5770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80" name="Rectangle 35"/>
          <p:cNvSpPr>
            <a:spLocks noChangeArrowheads="1"/>
          </p:cNvSpPr>
          <p:nvPr/>
        </p:nvSpPr>
        <p:spPr bwMode="auto">
          <a:xfrm rot="10800000">
            <a:off x="3512248" y="3746736"/>
            <a:ext cx="99862" cy="99862"/>
          </a:xfrm>
          <a:prstGeom prst="triangle">
            <a:avLst/>
          </a:prstGeom>
          <a:solidFill>
            <a:srgbClr val="F5770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81" name="Rectangle 36"/>
          <p:cNvSpPr>
            <a:spLocks noChangeArrowheads="1"/>
          </p:cNvSpPr>
          <p:nvPr/>
        </p:nvSpPr>
        <p:spPr bwMode="auto">
          <a:xfrm rot="10800000">
            <a:off x="4208570" y="4027399"/>
            <a:ext cx="99862" cy="99862"/>
          </a:xfrm>
          <a:prstGeom prst="triangle">
            <a:avLst/>
          </a:prstGeom>
          <a:solidFill>
            <a:srgbClr val="F5770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82" name="Rectangle 37"/>
          <p:cNvSpPr>
            <a:spLocks noChangeArrowheads="1"/>
          </p:cNvSpPr>
          <p:nvPr/>
        </p:nvSpPr>
        <p:spPr bwMode="auto">
          <a:xfrm>
            <a:off x="4904643" y="3876674"/>
            <a:ext cx="76785" cy="74138"/>
          </a:xfrm>
          <a:prstGeom prst="rect">
            <a:avLst/>
          </a:prstGeom>
          <a:solidFill>
            <a:srgbClr val="2E6EB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83" name="Rectangle 38"/>
          <p:cNvSpPr>
            <a:spLocks noChangeArrowheads="1"/>
          </p:cNvSpPr>
          <p:nvPr/>
        </p:nvSpPr>
        <p:spPr bwMode="auto">
          <a:xfrm rot="10800000">
            <a:off x="5588815" y="4167731"/>
            <a:ext cx="99862" cy="99862"/>
          </a:xfrm>
          <a:prstGeom prst="triangle">
            <a:avLst/>
          </a:prstGeom>
          <a:solidFill>
            <a:srgbClr val="F5770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84" name="Rectangle 39"/>
          <p:cNvSpPr>
            <a:spLocks noChangeArrowheads="1"/>
          </p:cNvSpPr>
          <p:nvPr/>
        </p:nvSpPr>
        <p:spPr bwMode="auto">
          <a:xfrm rot="10800000">
            <a:off x="6275017" y="4167731"/>
            <a:ext cx="99862" cy="99862"/>
          </a:xfrm>
          <a:prstGeom prst="triangle">
            <a:avLst/>
          </a:prstGeom>
          <a:solidFill>
            <a:srgbClr val="F5770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85" name="Freeform 49"/>
          <p:cNvSpPr>
            <a:spLocks/>
          </p:cNvSpPr>
          <p:nvPr/>
        </p:nvSpPr>
        <p:spPr bwMode="auto">
          <a:xfrm>
            <a:off x="2819117" y="3866083"/>
            <a:ext cx="108559" cy="105911"/>
          </a:xfrm>
          <a:prstGeom prst="triangle">
            <a:avLst/>
          </a:prstGeom>
          <a:solidFill>
            <a:srgbClr val="37916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86" name="Freeform 50"/>
          <p:cNvSpPr>
            <a:spLocks/>
          </p:cNvSpPr>
          <p:nvPr/>
        </p:nvSpPr>
        <p:spPr bwMode="auto">
          <a:xfrm>
            <a:off x="2146190" y="5277342"/>
            <a:ext cx="105911" cy="108559"/>
          </a:xfrm>
          <a:prstGeom prst="triangle">
            <a:avLst/>
          </a:prstGeom>
          <a:solidFill>
            <a:srgbClr val="37916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87" name="Freeform 51"/>
          <p:cNvSpPr>
            <a:spLocks/>
          </p:cNvSpPr>
          <p:nvPr/>
        </p:nvSpPr>
        <p:spPr bwMode="auto">
          <a:xfrm>
            <a:off x="3506228" y="3725751"/>
            <a:ext cx="108559" cy="105911"/>
          </a:xfrm>
          <a:prstGeom prst="triangle">
            <a:avLst/>
          </a:prstGeom>
          <a:solidFill>
            <a:srgbClr val="37916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88" name="Freeform 52"/>
          <p:cNvSpPr>
            <a:spLocks/>
          </p:cNvSpPr>
          <p:nvPr/>
        </p:nvSpPr>
        <p:spPr bwMode="auto">
          <a:xfrm>
            <a:off x="4202551" y="3866083"/>
            <a:ext cx="108559" cy="105911"/>
          </a:xfrm>
          <a:prstGeom prst="triangle">
            <a:avLst/>
          </a:prstGeom>
          <a:solidFill>
            <a:srgbClr val="37916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89" name="Freeform 53"/>
          <p:cNvSpPr>
            <a:spLocks/>
          </p:cNvSpPr>
          <p:nvPr/>
        </p:nvSpPr>
        <p:spPr bwMode="auto">
          <a:xfrm>
            <a:off x="4888756" y="3860788"/>
            <a:ext cx="108559" cy="105911"/>
          </a:xfrm>
          <a:prstGeom prst="triangle">
            <a:avLst/>
          </a:prstGeom>
          <a:solidFill>
            <a:srgbClr val="37916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90" name="Freeform 54"/>
          <p:cNvSpPr>
            <a:spLocks/>
          </p:cNvSpPr>
          <p:nvPr/>
        </p:nvSpPr>
        <p:spPr bwMode="auto">
          <a:xfrm>
            <a:off x="5582796" y="4006415"/>
            <a:ext cx="108559" cy="105911"/>
          </a:xfrm>
          <a:prstGeom prst="triangle">
            <a:avLst/>
          </a:prstGeom>
          <a:solidFill>
            <a:srgbClr val="37916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91" name="Freeform 55"/>
          <p:cNvSpPr>
            <a:spLocks/>
          </p:cNvSpPr>
          <p:nvPr/>
        </p:nvSpPr>
        <p:spPr bwMode="auto">
          <a:xfrm>
            <a:off x="6268998" y="4006415"/>
            <a:ext cx="108559" cy="105911"/>
          </a:xfrm>
          <a:prstGeom prst="triangle">
            <a:avLst/>
          </a:prstGeom>
          <a:solidFill>
            <a:srgbClr val="37916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92" name="Oval 41"/>
          <p:cNvSpPr>
            <a:spLocks noChangeArrowheads="1"/>
          </p:cNvSpPr>
          <p:nvPr/>
        </p:nvSpPr>
        <p:spPr bwMode="auto">
          <a:xfrm>
            <a:off x="2154527" y="5298525"/>
            <a:ext cx="74138" cy="76785"/>
          </a:xfrm>
          <a:prstGeom prst="ellipse">
            <a:avLst/>
          </a:prstGeom>
          <a:solidFill>
            <a:srgbClr val="2E6EB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93" name="Oval 42"/>
          <p:cNvSpPr>
            <a:spLocks noChangeArrowheads="1"/>
          </p:cNvSpPr>
          <p:nvPr/>
        </p:nvSpPr>
        <p:spPr bwMode="auto">
          <a:xfrm>
            <a:off x="2835004" y="2754022"/>
            <a:ext cx="76785" cy="76785"/>
          </a:xfrm>
          <a:prstGeom prst="ellipse">
            <a:avLst/>
          </a:prstGeom>
          <a:solidFill>
            <a:srgbClr val="2E6EB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94" name="Oval 43"/>
          <p:cNvSpPr>
            <a:spLocks noChangeArrowheads="1"/>
          </p:cNvSpPr>
          <p:nvPr/>
        </p:nvSpPr>
        <p:spPr bwMode="auto">
          <a:xfrm>
            <a:off x="3522116" y="2754022"/>
            <a:ext cx="76785" cy="76785"/>
          </a:xfrm>
          <a:prstGeom prst="ellipse">
            <a:avLst/>
          </a:prstGeom>
          <a:solidFill>
            <a:srgbClr val="2E6EB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95" name="Oval 44"/>
          <p:cNvSpPr>
            <a:spLocks noChangeArrowheads="1"/>
          </p:cNvSpPr>
          <p:nvPr/>
        </p:nvSpPr>
        <p:spPr bwMode="auto">
          <a:xfrm>
            <a:off x="4218438" y="2899649"/>
            <a:ext cx="76785" cy="76785"/>
          </a:xfrm>
          <a:prstGeom prst="ellipse">
            <a:avLst/>
          </a:prstGeom>
          <a:solidFill>
            <a:srgbClr val="2E6EB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96" name="Oval 45"/>
          <p:cNvSpPr>
            <a:spLocks noChangeArrowheads="1"/>
          </p:cNvSpPr>
          <p:nvPr/>
        </p:nvSpPr>
        <p:spPr bwMode="auto">
          <a:xfrm>
            <a:off x="4904643" y="2751374"/>
            <a:ext cx="76785" cy="76785"/>
          </a:xfrm>
          <a:prstGeom prst="ellipse">
            <a:avLst/>
          </a:prstGeom>
          <a:solidFill>
            <a:srgbClr val="2E6EB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97" name="Oval 46"/>
          <p:cNvSpPr>
            <a:spLocks noChangeArrowheads="1"/>
          </p:cNvSpPr>
          <p:nvPr/>
        </p:nvSpPr>
        <p:spPr bwMode="auto">
          <a:xfrm>
            <a:off x="5598683" y="3175017"/>
            <a:ext cx="76785" cy="76785"/>
          </a:xfrm>
          <a:prstGeom prst="ellipse">
            <a:avLst/>
          </a:prstGeom>
          <a:solidFill>
            <a:srgbClr val="2E6EB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98" name="Oval 47"/>
          <p:cNvSpPr>
            <a:spLocks noChangeArrowheads="1"/>
          </p:cNvSpPr>
          <p:nvPr/>
        </p:nvSpPr>
        <p:spPr bwMode="auto">
          <a:xfrm>
            <a:off x="6284885" y="3175017"/>
            <a:ext cx="76785" cy="76785"/>
          </a:xfrm>
          <a:prstGeom prst="ellipse">
            <a:avLst/>
          </a:prstGeom>
          <a:solidFill>
            <a:srgbClr val="2E6EB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99" name="Freeform 48"/>
          <p:cNvSpPr>
            <a:spLocks/>
          </p:cNvSpPr>
          <p:nvPr/>
        </p:nvSpPr>
        <p:spPr bwMode="auto">
          <a:xfrm>
            <a:off x="2191595" y="2780500"/>
            <a:ext cx="4132945" cy="2552446"/>
          </a:xfrm>
          <a:custGeom>
            <a:avLst/>
            <a:gdLst>
              <a:gd name="T0" fmla="*/ 0 w 3077"/>
              <a:gd name="T1" fmla="*/ 1928 h 1928"/>
              <a:gd name="T2" fmla="*/ 510 w 3077"/>
              <a:gd name="T3" fmla="*/ 4 h 1928"/>
              <a:gd name="T4" fmla="*/ 1022 w 3077"/>
              <a:gd name="T5" fmla="*/ 4 h 1928"/>
              <a:gd name="T6" fmla="*/ 1538 w 3077"/>
              <a:gd name="T7" fmla="*/ 112 h 1928"/>
              <a:gd name="T8" fmla="*/ 2046 w 3077"/>
              <a:gd name="T9" fmla="*/ 0 h 1928"/>
              <a:gd name="T10" fmla="*/ 2563 w 3077"/>
              <a:gd name="T11" fmla="*/ 324 h 1928"/>
              <a:gd name="T12" fmla="*/ 3077 w 3077"/>
              <a:gd name="T13" fmla="*/ 324 h 1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77" h="1928">
                <a:moveTo>
                  <a:pt x="0" y="1928"/>
                </a:moveTo>
                <a:lnTo>
                  <a:pt x="510" y="4"/>
                </a:lnTo>
                <a:lnTo>
                  <a:pt x="1022" y="4"/>
                </a:lnTo>
                <a:lnTo>
                  <a:pt x="1538" y="112"/>
                </a:lnTo>
                <a:lnTo>
                  <a:pt x="2046" y="0"/>
                </a:lnTo>
                <a:lnTo>
                  <a:pt x="2563" y="324"/>
                </a:lnTo>
                <a:lnTo>
                  <a:pt x="3077" y="324"/>
                </a:lnTo>
              </a:path>
            </a:pathLst>
          </a:custGeom>
          <a:noFill/>
          <a:ln w="28575" cap="flat">
            <a:solidFill>
              <a:srgbClr val="2E6EB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00" name="Content Placeholder 2"/>
          <p:cNvSpPr txBox="1">
            <a:spLocks/>
          </p:cNvSpPr>
          <p:nvPr/>
        </p:nvSpPr>
        <p:spPr bwMode="gray">
          <a:xfrm>
            <a:off x="1892924" y="5957755"/>
            <a:ext cx="4766559" cy="16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45477"/>
              </a:buClr>
              <a:buSzPct val="11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442913" indent="-206375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90000"/>
              <a:buFont typeface="Arial" pitchFamily="34" charset="0"/>
              <a:buChar char="●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677863" indent="-220663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6A6A6"/>
              </a:buClr>
              <a:buFont typeface="Calibri" pitchFamily="34" charset="0"/>
              <a:buChar char="–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862013" indent="-1841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45477"/>
              </a:buClr>
              <a:buSzPct val="90000"/>
              <a:buFont typeface="Arial" pitchFamily="34" charset="0"/>
              <a:buChar char="●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1098550" indent="-220663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Char char="»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1362941" indent="-1621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16203" indent="-1621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69464" indent="-1621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22727" indent="-1621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45477"/>
              </a:buClr>
              <a:buSzPct val="110000"/>
              <a:buFont typeface="Wingdings" pitchFamily="2" charset="2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Tuần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MS PGothic" pitchFamily="34" charset="-128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519581" y="5516754"/>
            <a:ext cx="236883" cy="25666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0</a:t>
            </a:r>
          </a:p>
        </p:txBody>
      </p:sp>
      <p:grpSp>
        <p:nvGrpSpPr>
          <p:cNvPr id="102" name="Group 129"/>
          <p:cNvGrpSpPr/>
          <p:nvPr/>
        </p:nvGrpSpPr>
        <p:grpSpPr>
          <a:xfrm>
            <a:off x="1832130" y="5427873"/>
            <a:ext cx="120087" cy="124869"/>
            <a:chOff x="1033699" y="5241007"/>
            <a:chExt cx="144000" cy="149733"/>
          </a:xfrm>
          <a:solidFill>
            <a:srgbClr val="1A4C6D"/>
          </a:solidFill>
        </p:grpSpPr>
        <p:sp>
          <p:nvSpPr>
            <p:cNvPr id="103" name="Freeform 102"/>
            <p:cNvSpPr/>
            <p:nvPr/>
          </p:nvSpPr>
          <p:spPr bwMode="auto">
            <a:xfrm rot="21376700">
              <a:off x="1038697" y="5261885"/>
              <a:ext cx="135802" cy="100236"/>
            </a:xfrm>
            <a:custGeom>
              <a:avLst/>
              <a:gdLst>
                <a:gd name="connsiteX0" fmla="*/ 0 w 135802"/>
                <a:gd name="connsiteY0" fmla="*/ 126748 h 217283"/>
                <a:gd name="connsiteX1" fmla="*/ 135802 w 135802"/>
                <a:gd name="connsiteY1" fmla="*/ 0 h 217283"/>
                <a:gd name="connsiteX2" fmla="*/ 135802 w 135802"/>
                <a:gd name="connsiteY2" fmla="*/ 117695 h 217283"/>
                <a:gd name="connsiteX3" fmla="*/ 9053 w 135802"/>
                <a:gd name="connsiteY3" fmla="*/ 217283 h 217283"/>
                <a:gd name="connsiteX4" fmla="*/ 0 w 135802"/>
                <a:gd name="connsiteY4" fmla="*/ 126748 h 217283"/>
                <a:gd name="connsiteX0" fmla="*/ 0 w 135802"/>
                <a:gd name="connsiteY0" fmla="*/ 126748 h 217283"/>
                <a:gd name="connsiteX1" fmla="*/ 135802 w 135802"/>
                <a:gd name="connsiteY1" fmla="*/ 0 h 217283"/>
                <a:gd name="connsiteX2" fmla="*/ 133421 w 135802"/>
                <a:gd name="connsiteY2" fmla="*/ 104506 h 217283"/>
                <a:gd name="connsiteX3" fmla="*/ 9053 w 135802"/>
                <a:gd name="connsiteY3" fmla="*/ 217283 h 217283"/>
                <a:gd name="connsiteX4" fmla="*/ 0 w 135802"/>
                <a:gd name="connsiteY4" fmla="*/ 126748 h 21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802" h="217283">
                  <a:moveTo>
                    <a:pt x="0" y="126748"/>
                  </a:moveTo>
                  <a:lnTo>
                    <a:pt x="135802" y="0"/>
                  </a:lnTo>
                  <a:cubicBezTo>
                    <a:pt x="135008" y="34835"/>
                    <a:pt x="134215" y="69671"/>
                    <a:pt x="133421" y="104506"/>
                  </a:cubicBezTo>
                  <a:lnTo>
                    <a:pt x="9053" y="217283"/>
                  </a:lnTo>
                  <a:lnTo>
                    <a:pt x="0" y="126748"/>
                  </a:lnTo>
                  <a:close/>
                </a:path>
              </a:pathLst>
            </a:custGeom>
            <a:grp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cxnSp>
          <p:nvCxnSpPr>
            <p:cNvPr id="104" name="Straight Connector 103"/>
            <p:cNvCxnSpPr/>
            <p:nvPr/>
          </p:nvCxnSpPr>
          <p:spPr bwMode="auto">
            <a:xfrm flipV="1">
              <a:off x="1033699" y="5241007"/>
              <a:ext cx="144000" cy="71999"/>
            </a:xfrm>
            <a:prstGeom prst="line">
              <a:avLst/>
            </a:pr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/>
            <p:cNvCxnSpPr/>
            <p:nvPr/>
          </p:nvCxnSpPr>
          <p:spPr bwMode="auto">
            <a:xfrm flipV="1">
              <a:off x="1033699" y="5318738"/>
              <a:ext cx="144000" cy="72002"/>
            </a:xfrm>
            <a:prstGeom prst="line">
              <a:avLst/>
            </a:pr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106" name="Line 13"/>
          <p:cNvSpPr>
            <a:spLocks noChangeShapeType="1"/>
          </p:cNvSpPr>
          <p:nvPr/>
        </p:nvSpPr>
        <p:spPr bwMode="auto">
          <a:xfrm>
            <a:off x="1814145" y="5645089"/>
            <a:ext cx="76785" cy="0"/>
          </a:xfrm>
          <a:prstGeom prst="line">
            <a:avLst/>
          </a:prstGeom>
          <a:noFill/>
          <a:ln w="2857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800716" y="5761870"/>
            <a:ext cx="776031" cy="1586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4863" algn="ctr"/>
                <a:tab pos="1631950" algn="ctr"/>
                <a:tab pos="2463800" algn="ctr"/>
                <a:tab pos="3289300" algn="ctr"/>
                <a:tab pos="4114800" algn="ctr"/>
                <a:tab pos="4940300" algn="ctr"/>
                <a:tab pos="5738813" algn="ctr"/>
              </a:tabLst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Lúc vào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4863" algn="ctr"/>
                <a:tab pos="1631950" algn="ctr"/>
                <a:tab pos="2463800" algn="ctr"/>
                <a:tab pos="3289300" algn="ctr"/>
                <a:tab pos="4114800" algn="ctr"/>
                <a:tab pos="4940300" algn="ctr"/>
                <a:tab pos="5738813" algn="ctr"/>
              </a:tabLst>
              <a:defRPr/>
            </a:pPr>
            <a:r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n/cứu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576747" y="5761870"/>
            <a:ext cx="602572" cy="1586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4863" algn="ctr"/>
                <a:tab pos="1631950" algn="ctr"/>
                <a:tab pos="2463800" algn="ctr"/>
                <a:tab pos="3289300" algn="ctr"/>
                <a:tab pos="4114800" algn="ctr"/>
                <a:tab pos="4940300" algn="ctr"/>
                <a:tab pos="5738813" algn="ctr"/>
              </a:tabLst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4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266048" y="5761870"/>
            <a:ext cx="602572" cy="1586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4863" algn="ctr"/>
                <a:tab pos="1631950" algn="ctr"/>
                <a:tab pos="2463800" algn="ctr"/>
                <a:tab pos="3289300" algn="ctr"/>
                <a:tab pos="4114800" algn="ctr"/>
                <a:tab pos="4940300" algn="ctr"/>
                <a:tab pos="5738813" algn="ctr"/>
              </a:tabLst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12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955350" y="5761870"/>
            <a:ext cx="602572" cy="1586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4863" algn="ctr"/>
                <a:tab pos="1631950" algn="ctr"/>
                <a:tab pos="2463800" algn="ctr"/>
                <a:tab pos="3289300" algn="ctr"/>
                <a:tab pos="4114800" algn="ctr"/>
                <a:tab pos="4940300" algn="ctr"/>
                <a:tab pos="5738813" algn="ctr"/>
              </a:tabLst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26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4641749" y="5761870"/>
            <a:ext cx="602572" cy="1586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4863" algn="ctr"/>
                <a:tab pos="1631950" algn="ctr"/>
                <a:tab pos="2463800" algn="ctr"/>
                <a:tab pos="3289300" algn="ctr"/>
                <a:tab pos="4114800" algn="ctr"/>
                <a:tab pos="4940300" algn="ctr"/>
                <a:tab pos="5738813" algn="ctr"/>
              </a:tabLst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38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333953" y="5761870"/>
            <a:ext cx="602572" cy="1586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4863" algn="ctr"/>
                <a:tab pos="1631950" algn="ctr"/>
                <a:tab pos="2463800" algn="ctr"/>
                <a:tab pos="3289300" algn="ctr"/>
                <a:tab pos="4114800" algn="ctr"/>
                <a:tab pos="4940300" algn="ctr"/>
                <a:tab pos="5738813" algn="ctr"/>
              </a:tabLst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52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023255" y="5761870"/>
            <a:ext cx="602572" cy="1586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4863" algn="ctr"/>
                <a:tab pos="1631950" algn="ctr"/>
                <a:tab pos="2463800" algn="ctr"/>
                <a:tab pos="3289300" algn="ctr"/>
                <a:tab pos="4114800" algn="ctr"/>
                <a:tab pos="4940300" algn="ctr"/>
                <a:tab pos="5738813" algn="ctr"/>
              </a:tabLst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64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757317" y="4867707"/>
            <a:ext cx="2576258" cy="2663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IND/GLY 110/50 μg q.d. n=729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5" name="Straight Connector 114"/>
          <p:cNvCxnSpPr/>
          <p:nvPr/>
        </p:nvCxnSpPr>
        <p:spPr bwMode="auto">
          <a:xfrm>
            <a:off x="4434878" y="5000857"/>
            <a:ext cx="199723" cy="0"/>
          </a:xfrm>
          <a:prstGeom prst="line">
            <a:avLst/>
          </a:prstGeom>
          <a:solidFill>
            <a:schemeClr val="accent2"/>
          </a:solidFill>
          <a:ln w="28575" cap="flat" cmpd="sng" algn="ctr">
            <a:solidFill>
              <a:srgbClr val="2E6EB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6" name="Oval 115"/>
          <p:cNvSpPr/>
          <p:nvPr/>
        </p:nvSpPr>
        <p:spPr bwMode="auto">
          <a:xfrm>
            <a:off x="4381110" y="4950926"/>
            <a:ext cx="99862" cy="99862"/>
          </a:xfrm>
          <a:prstGeom prst="ellipse">
            <a:avLst/>
          </a:prstGeom>
          <a:solidFill>
            <a:srgbClr val="2E6EB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17" name="Oval 116"/>
          <p:cNvSpPr/>
          <p:nvPr/>
        </p:nvSpPr>
        <p:spPr bwMode="auto">
          <a:xfrm>
            <a:off x="4591327" y="4950926"/>
            <a:ext cx="99862" cy="99862"/>
          </a:xfrm>
          <a:prstGeom prst="ellipse">
            <a:avLst/>
          </a:prstGeom>
          <a:solidFill>
            <a:srgbClr val="2E6EB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757318" y="5053106"/>
            <a:ext cx="2583312" cy="2663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Glycopyrronium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μg q.d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n=740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9" name="Straight Connector 118"/>
          <p:cNvCxnSpPr/>
          <p:nvPr/>
        </p:nvCxnSpPr>
        <p:spPr bwMode="auto">
          <a:xfrm>
            <a:off x="4434878" y="5186256"/>
            <a:ext cx="199723" cy="0"/>
          </a:xfrm>
          <a:prstGeom prst="line">
            <a:avLst/>
          </a:prstGeom>
          <a:solidFill>
            <a:schemeClr val="accent2"/>
          </a:solidFill>
          <a:ln w="28575" cap="flat" cmpd="sng" algn="ctr">
            <a:solidFill>
              <a:srgbClr val="F5770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0" name="Isosceles Triangle 119"/>
          <p:cNvSpPr>
            <a:spLocks noChangeAspect="1"/>
          </p:cNvSpPr>
          <p:nvPr/>
        </p:nvSpPr>
        <p:spPr bwMode="auto">
          <a:xfrm rot="10800000">
            <a:off x="4384439" y="5151736"/>
            <a:ext cx="93205" cy="93205"/>
          </a:xfrm>
          <a:prstGeom prst="triangle">
            <a:avLst/>
          </a:prstGeom>
          <a:solidFill>
            <a:srgbClr val="F5770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21" name="Isosceles Triangle 120"/>
          <p:cNvSpPr>
            <a:spLocks noChangeAspect="1"/>
          </p:cNvSpPr>
          <p:nvPr/>
        </p:nvSpPr>
        <p:spPr bwMode="auto">
          <a:xfrm rot="10800000">
            <a:off x="4594656" y="5151736"/>
            <a:ext cx="93205" cy="93205"/>
          </a:xfrm>
          <a:prstGeom prst="triangle">
            <a:avLst/>
          </a:prstGeom>
          <a:solidFill>
            <a:srgbClr val="F5770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4757318" y="5243965"/>
            <a:ext cx="3064786" cy="2663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Open-label tiotropium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μg q.d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n=737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3" name="Straight Connector 122"/>
          <p:cNvCxnSpPr/>
          <p:nvPr/>
        </p:nvCxnSpPr>
        <p:spPr bwMode="auto">
          <a:xfrm>
            <a:off x="4434878" y="5379240"/>
            <a:ext cx="199723" cy="0"/>
          </a:xfrm>
          <a:prstGeom prst="line">
            <a:avLst/>
          </a:prstGeom>
          <a:solidFill>
            <a:schemeClr val="accent2"/>
          </a:solidFill>
          <a:ln w="28575" cap="flat" cmpd="sng" algn="ctr">
            <a:solidFill>
              <a:srgbClr val="3791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4" name="Isosceles Triangle 123"/>
          <p:cNvSpPr>
            <a:spLocks noChangeAspect="1"/>
          </p:cNvSpPr>
          <p:nvPr/>
        </p:nvSpPr>
        <p:spPr bwMode="auto">
          <a:xfrm>
            <a:off x="4374453" y="5321320"/>
            <a:ext cx="113177" cy="113177"/>
          </a:xfrm>
          <a:prstGeom prst="triangle">
            <a:avLst/>
          </a:prstGeom>
          <a:solidFill>
            <a:srgbClr val="379166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25" name="Isosceles Triangle 124"/>
          <p:cNvSpPr>
            <a:spLocks noChangeAspect="1"/>
          </p:cNvSpPr>
          <p:nvPr/>
        </p:nvSpPr>
        <p:spPr bwMode="auto">
          <a:xfrm>
            <a:off x="4584669" y="5321320"/>
            <a:ext cx="113177" cy="113177"/>
          </a:xfrm>
          <a:prstGeom prst="triangle">
            <a:avLst/>
          </a:prstGeom>
          <a:solidFill>
            <a:srgbClr val="379166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27" name="Text Placeholder 4"/>
          <p:cNvSpPr txBox="1">
            <a:spLocks/>
          </p:cNvSpPr>
          <p:nvPr/>
        </p:nvSpPr>
        <p:spPr>
          <a:xfrm>
            <a:off x="363614" y="6353656"/>
            <a:ext cx="3446386" cy="2762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mtClean="0"/>
              <a:t>Wedzicha et al.</a:t>
            </a:r>
            <a:r>
              <a:rPr lang="en-US" smtClean="0"/>
              <a:t> Lancet Respir Med 2013</a:t>
            </a:r>
            <a:endParaRPr lang="en-US" dirty="0"/>
          </a:p>
        </p:txBody>
      </p:sp>
      <p:sp>
        <p:nvSpPr>
          <p:cNvPr id="128" name="TextBox 127"/>
          <p:cNvSpPr txBox="1"/>
          <p:nvPr/>
        </p:nvSpPr>
        <p:spPr>
          <a:xfrm>
            <a:off x="4200936" y="6397202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81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Breezhaler có kháng lực thấp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95380" y="1676400"/>
            <a:ext cx="8325833" cy="4449826"/>
            <a:chOff x="2206222" y="2272436"/>
            <a:chExt cx="13322834" cy="71205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2648" y="2428375"/>
              <a:ext cx="9496408" cy="680864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6222" y="2272436"/>
              <a:ext cx="2391872" cy="712052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1" name="Right Arrow 10"/>
            <p:cNvSpPr/>
            <p:nvPr/>
          </p:nvSpPr>
          <p:spPr>
            <a:xfrm>
              <a:off x="4673173" y="5278379"/>
              <a:ext cx="1284396" cy="800859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52400" y="6426426"/>
            <a:ext cx="30340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Sanders MJ. </a:t>
            </a:r>
            <a:r>
              <a:rPr lang="en-US" sz="1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Pulm</a:t>
            </a:r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Med. 2017; 1495867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39000" y="6394513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0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Breezhaler dễ kiểm tra thuốc đã phóng thích bằng các giác quan</a:t>
            </a:r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860243"/>
              </p:ext>
            </p:extLst>
          </p:nvPr>
        </p:nvGraphicFramePr>
        <p:xfrm>
          <a:off x="1131347" y="2743994"/>
          <a:ext cx="6881305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402934811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706312868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4191680"/>
                    </a:ext>
                  </a:extLst>
                </a:gridCol>
                <a:gridCol w="1943545">
                  <a:extLst>
                    <a:ext uri="{9D8B030D-6E8A-4147-A177-3AD203B41FA5}">
                      <a16:colId xmlns:a16="http://schemas.microsoft.com/office/drawing/2014/main" val="23471925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Thính</a:t>
                      </a:r>
                      <a:r>
                        <a:rPr lang="en-US" sz="2400" baseline="0" smtClean="0"/>
                        <a:t> giác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Vị</a:t>
                      </a:r>
                      <a:r>
                        <a:rPr lang="en-US" sz="2400" baseline="0" smtClean="0"/>
                        <a:t> giác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Thị</a:t>
                      </a:r>
                      <a:r>
                        <a:rPr lang="en-US" sz="2400" baseline="0" smtClean="0"/>
                        <a:t> giác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17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/>
                        <a:t>Breezhaler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CÓ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CÓ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CÓ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111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/>
                        <a:t>Accuhaler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KHÔNG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CÓ/KHÔNG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KHÔNG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741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/>
                        <a:t>Turbuhaler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KHÔNG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KHÔNG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KHÔNG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838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/>
                        <a:t>Respimat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KHÔNG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KHÔNG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Gián</a:t>
                      </a:r>
                      <a:r>
                        <a:rPr lang="en-US" sz="2400" baseline="0" smtClean="0"/>
                        <a:t> tiếp (Rò)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116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/>
                        <a:t>MDI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CÓ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CÓ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Gián</a:t>
                      </a:r>
                      <a:r>
                        <a:rPr lang="en-US" sz="2400" baseline="0" smtClean="0"/>
                        <a:t> tiếp (Rò)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50234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08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Kết luận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LABA/LAMA được sử dụng cho COPD nhóm D lần đầu, hoặc tái khám mà không cải thiện triệu chứng/đợt cấp với đơn trị liệu</a:t>
            </a:r>
          </a:p>
          <a:p>
            <a:r>
              <a:rPr lang="en-US" smtClean="0"/>
              <a:t>LABA/LAMA có giá trị giảm ứ khí, cải thiện triệu chứng và khả năng gắng sức của bệnh nhân COPD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130300" y="1981200"/>
            <a:ext cx="8013700" cy="3352800"/>
          </a:xfrm>
          <a:prstGeom prst="rect">
            <a:avLst/>
          </a:prstGeom>
          <a:noFill/>
          <a:ln>
            <a:noFill/>
          </a:ln>
          <a:extLst/>
        </p:spPr>
        <p:txBody>
          <a:bodyPr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en-US" sz="2800" b="0" kern="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800" b="0" kern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0" kern="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viện</a:t>
            </a:r>
            <a:r>
              <a:rPr lang="en-US" sz="2800" b="0" kern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0" kern="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b="0" kern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0" kern="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0" kern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2800" b="0" kern="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Dược</a:t>
            </a:r>
            <a:r>
              <a:rPr lang="en-US" sz="2800" b="0" kern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TP. HCM</a:t>
            </a:r>
          </a:p>
          <a:p>
            <a:pPr algn="l">
              <a:spcBef>
                <a:spcPts val="0"/>
              </a:spcBef>
              <a:defRPr/>
            </a:pPr>
            <a:r>
              <a:rPr lang="en-US" altLang="en-US" sz="2000" b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215 </a:t>
            </a:r>
            <a:r>
              <a:rPr lang="en-US" altLang="en-US" sz="2000" b="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Hồng</a:t>
            </a:r>
            <a:r>
              <a:rPr lang="en-US" altLang="en-US" sz="2000" b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Bàng</a:t>
            </a:r>
            <a:r>
              <a:rPr lang="en-US" altLang="en-US" sz="2000" b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P.11, Q.5, TP</a:t>
            </a:r>
            <a:r>
              <a:rPr lang="en-US" altLang="en-US" sz="2000" b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 HCM</a:t>
            </a:r>
          </a:p>
          <a:p>
            <a:pPr algn="l">
              <a:spcBef>
                <a:spcPts val="0"/>
              </a:spcBef>
              <a:defRPr/>
            </a:pPr>
            <a:endParaRPr lang="en-US" altLang="en-US" sz="2000" b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0"/>
              </a:spcBef>
              <a:defRPr/>
            </a:pPr>
            <a:r>
              <a:rPr lang="en-US" sz="2800" b="0" kern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Phòng khám Bệnh </a:t>
            </a:r>
            <a:r>
              <a:rPr lang="en-US" sz="2800" b="0" ker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viện Đại học Y Dược </a:t>
            </a:r>
            <a:r>
              <a:rPr lang="en-US" sz="2800" b="0" kern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 b="0" ker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0"/>
              </a:spcBef>
              <a:defRPr/>
            </a:pPr>
            <a:r>
              <a:rPr lang="en-US" altLang="en-US" sz="2000" b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20-22 Dương Quang Trung, P.12, Q.10, TP. HCM</a:t>
            </a:r>
            <a:endParaRPr lang="en-US" altLang="en-US" sz="2000" b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0"/>
              </a:spcBef>
              <a:defRPr/>
            </a:pPr>
            <a:endParaRPr lang="en-US" sz="2800" b="0" kern="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0"/>
              </a:spcBef>
              <a:defRPr/>
            </a:pPr>
            <a:r>
              <a:rPr lang="en-US" sz="2800" b="0" kern="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800" b="0" kern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Hen-</a:t>
            </a:r>
            <a:r>
              <a:rPr lang="en-US" sz="2800" b="0" kern="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Dị</a:t>
            </a:r>
            <a:r>
              <a:rPr lang="en-US" sz="2800" b="0" kern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0" kern="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sz="2800" b="0" kern="0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800" b="0" kern="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Miễn</a:t>
            </a:r>
            <a:r>
              <a:rPr lang="en-US" sz="2800" b="0" kern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0" kern="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b="0" kern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0" kern="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Lâm</a:t>
            </a:r>
            <a:r>
              <a:rPr lang="en-US" sz="2800" b="0" kern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0" kern="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sàng</a:t>
            </a:r>
            <a:r>
              <a:rPr lang="en-US" sz="2800" b="0" kern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TP. HCM</a:t>
            </a:r>
          </a:p>
          <a:p>
            <a:pPr algn="l">
              <a:spcBef>
                <a:spcPts val="0"/>
              </a:spcBef>
              <a:defRPr/>
            </a:pPr>
            <a:r>
              <a:rPr lang="en-US" sz="2800" b="0" kern="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Mạng</a:t>
            </a:r>
            <a:r>
              <a:rPr lang="en-US" sz="2800" b="0" kern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0" kern="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lưới</a:t>
            </a:r>
            <a:r>
              <a:rPr lang="en-US" sz="2800" b="0" kern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0" kern="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quản</a:t>
            </a:r>
            <a:r>
              <a:rPr lang="en-US" sz="2800" b="0" kern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0" kern="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2800" b="0" kern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Hen </a:t>
            </a:r>
            <a:r>
              <a:rPr lang="en-US" sz="2800" b="0" kern="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0" kern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COPD </a:t>
            </a:r>
            <a:r>
              <a:rPr lang="en-US" sz="2800" b="0" kern="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800" b="0" kern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0" kern="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trú</a:t>
            </a:r>
            <a:r>
              <a:rPr lang="en-US" sz="2800" b="0" kern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(ACOCU)</a:t>
            </a:r>
          </a:p>
          <a:p>
            <a:pPr algn="l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altLang="en-US" sz="2000" b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www.hoihendumdlstphcm.org.vn </a:t>
            </a:r>
          </a:p>
          <a:p>
            <a:pPr algn="l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altLang="en-US" sz="2000" b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acocu.vn@gmail.com </a:t>
            </a:r>
            <a:endParaRPr lang="en-US" altLang="en-US" sz="2800" b="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0"/>
              </a:spcBef>
              <a:defRPr/>
            </a:pPr>
            <a:endParaRPr lang="en-US" sz="2800" b="0" kern="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7045" name="Picture 8" descr="dhyd 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05000"/>
            <a:ext cx="838200" cy="84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9" descr="Hoi He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285281"/>
            <a:ext cx="762000" cy="743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Nang tam ho hap VN ver 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34200" y="381000"/>
            <a:ext cx="1828800" cy="1828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"/>
          <p:cNvSpPr txBox="1">
            <a:spLocks noChangeArrowheads="1"/>
          </p:cNvSpPr>
          <p:nvPr/>
        </p:nvSpPr>
        <p:spPr bwMode="auto">
          <a:xfrm>
            <a:off x="914400" y="1447800"/>
            <a:ext cx="777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FFFF00"/>
                </a:solidFill>
              </a:rPr>
              <a:t>CẢM ƠN QUÝ BÁC SĨ ĐÃ LẮNG NGHE</a:t>
            </a:r>
          </a:p>
        </p:txBody>
      </p:sp>
      <p:sp>
        <p:nvSpPr>
          <p:cNvPr id="60419" name="TextBox 4"/>
          <p:cNvSpPr txBox="1">
            <a:spLocks noChangeArrowheads="1"/>
          </p:cNvSpPr>
          <p:nvPr/>
        </p:nvSpPr>
        <p:spPr bwMode="auto">
          <a:xfrm>
            <a:off x="228600" y="3657600"/>
            <a:ext cx="8610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chemeClr val="bg1"/>
                </a:solidFill>
              </a:rPr>
              <a:t>“</a:t>
            </a:r>
            <a:r>
              <a:rPr lang="en-US" altLang="en-US" dirty="0" err="1">
                <a:solidFill>
                  <a:schemeClr val="bg1"/>
                </a:solidFill>
              </a:rPr>
              <a:t>Nội</a:t>
            </a:r>
            <a:r>
              <a:rPr lang="en-US" altLang="en-US" dirty="0">
                <a:solidFill>
                  <a:schemeClr val="bg1"/>
                </a:solidFill>
              </a:rPr>
              <a:t> dung </a:t>
            </a:r>
            <a:r>
              <a:rPr lang="en-US" altLang="en-US" dirty="0" err="1">
                <a:solidFill>
                  <a:schemeClr val="bg1"/>
                </a:solidFill>
              </a:rPr>
              <a:t>trình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bày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được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hỗ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trợ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bởi</a:t>
            </a:r>
            <a:r>
              <a:rPr lang="en-US" altLang="en-US" dirty="0">
                <a:solidFill>
                  <a:schemeClr val="bg1"/>
                </a:solidFill>
              </a:rPr>
              <a:t> Novartis. </a:t>
            </a:r>
            <a:r>
              <a:rPr lang="en-US" altLang="en-US" dirty="0" err="1">
                <a:solidFill>
                  <a:schemeClr val="bg1"/>
                </a:solidFill>
              </a:rPr>
              <a:t>Tài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liệu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tham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khảo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sẽ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được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cung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cấp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bởi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báo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cáo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viên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khi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có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yêu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cầu</a:t>
            </a:r>
            <a:r>
              <a:rPr lang="en-US" altLang="en-US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36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Chức năng phổi </a:t>
            </a:r>
            <a:br>
              <a:rPr lang="en-US"/>
            </a:br>
            <a:r>
              <a:rPr lang="en-US"/>
              <a:t>của bệnh nhân COPD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sz="2400"/>
              <a:t>65 bệnh nhân Việt </a:t>
            </a:r>
            <a:r>
              <a:rPr lang="vi-VN" sz="2400" smtClean="0"/>
              <a:t>Nam</a:t>
            </a:r>
            <a:r>
              <a:rPr lang="en-US" sz="2400" smtClean="0"/>
              <a:t>:</a:t>
            </a:r>
            <a:r>
              <a:rPr lang="vi-VN" sz="2400" smtClean="0"/>
              <a:t> </a:t>
            </a:r>
            <a:endParaRPr lang="en-US" sz="2400" smtClean="0"/>
          </a:p>
          <a:p>
            <a:pPr lvl="1"/>
            <a:r>
              <a:rPr lang="en-US" sz="2000" smtClean="0"/>
              <a:t>Tắc nghẽn trước và sau thuốc DPQ + TLC bình thường</a:t>
            </a:r>
          </a:p>
          <a:p>
            <a:pPr lvl="1"/>
            <a:r>
              <a:rPr lang="en-US" sz="2000" smtClean="0"/>
              <a:t>Test DPQ âm tính: 87% (41/47) có DLCO </a:t>
            </a:r>
            <a:r>
              <a:rPr lang="en-US" sz="2000"/>
              <a:t>&lt; 80% dự </a:t>
            </a:r>
            <a:r>
              <a:rPr lang="en-US" sz="2000" smtClean="0"/>
              <a:t>đoán</a:t>
            </a:r>
          </a:p>
          <a:p>
            <a:pPr lvl="1"/>
            <a:r>
              <a:rPr lang="en-US" sz="2000"/>
              <a:t>Test DPQ </a:t>
            </a:r>
            <a:r>
              <a:rPr lang="en-US" sz="2000" smtClean="0"/>
              <a:t>dương </a:t>
            </a:r>
            <a:r>
              <a:rPr lang="en-US" sz="2000"/>
              <a:t>tính: 72% (13/18) có DLCO &lt; 80% dự </a:t>
            </a:r>
            <a:r>
              <a:rPr lang="en-US" sz="2000" smtClean="0"/>
              <a:t>đoán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US" sz="2000" smtClean="0">
                <a:solidFill>
                  <a:srgbClr val="FFFF00"/>
                </a:solidFill>
              </a:rPr>
              <a:t>Cân nhắc chẩn đoán COPD ngay cả khi có đáp ứng DPQ (+)</a:t>
            </a:r>
          </a:p>
          <a:p>
            <a:pPr lvl="1"/>
            <a:endParaRPr lang="en-US" sz="2000"/>
          </a:p>
          <a:p>
            <a:pPr lvl="1"/>
            <a:endParaRPr lang="en-US" sz="2000" smtClean="0"/>
          </a:p>
          <a:p>
            <a:pPr lvl="1"/>
            <a:endParaRPr lang="en-US" sz="2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66697" y="6198513"/>
            <a:ext cx="243840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FF9900"/>
                </a:solidFill>
              </a:rPr>
              <a:t>●</a:t>
            </a:r>
            <a:r>
              <a:rPr lang="vi-VN" sz="1100">
                <a:solidFill>
                  <a:srgbClr val="FF9900"/>
                </a:solidFill>
              </a:rPr>
              <a:t> </a:t>
            </a:r>
            <a:r>
              <a:rPr lang="en-US" sz="1100" smtClean="0">
                <a:solidFill>
                  <a:srgbClr val="FF9900"/>
                </a:solidFill>
              </a:rPr>
              <a:t>Test dãn phế quản âm tính (n = 47)</a:t>
            </a:r>
            <a:endParaRPr lang="en-US" sz="1100">
              <a:solidFill>
                <a:srgbClr val="FF9900"/>
              </a:solidFill>
            </a:endParaRPr>
          </a:p>
          <a:p>
            <a:r>
              <a:rPr lang="en-US" sz="1100" smtClean="0">
                <a:solidFill>
                  <a:schemeClr val="accent5"/>
                </a:solidFill>
              </a:rPr>
              <a:t>●</a:t>
            </a:r>
            <a:r>
              <a:rPr lang="vi-VN" sz="1100" smtClean="0">
                <a:solidFill>
                  <a:schemeClr val="accent5"/>
                </a:solidFill>
              </a:rPr>
              <a:t> </a:t>
            </a:r>
            <a:r>
              <a:rPr lang="en-US" sz="1100" smtClean="0">
                <a:solidFill>
                  <a:schemeClr val="accent5"/>
                </a:solidFill>
              </a:rPr>
              <a:t>Test dãn phế quản dương tính (n=18)</a:t>
            </a:r>
            <a:endParaRPr lang="vi-VN" sz="1100" smtClean="0">
              <a:solidFill>
                <a:schemeClr val="accent5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066800" y="3657600"/>
            <a:ext cx="4899897" cy="2971800"/>
            <a:chOff x="1019388" y="3580408"/>
            <a:chExt cx="5152811" cy="31251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388" y="3580408"/>
              <a:ext cx="5152811" cy="3125192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1624918" y="3704235"/>
              <a:ext cx="4394882" cy="2495856"/>
              <a:chOff x="2005918" y="3429001"/>
              <a:chExt cx="4394882" cy="2495856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2005918" y="4997584"/>
                <a:ext cx="4394882" cy="0"/>
              </a:xfrm>
              <a:prstGeom prst="line">
                <a:avLst/>
              </a:prstGeom>
              <a:ln w="12700">
                <a:solidFill>
                  <a:srgbClr val="FF66FF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2017054" y="4680525"/>
                <a:ext cx="4383746" cy="0"/>
              </a:xfrm>
              <a:prstGeom prst="line">
                <a:avLst/>
              </a:prstGeom>
              <a:ln w="12700">
                <a:solidFill>
                  <a:srgbClr val="FF66FF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2017054" y="5307730"/>
                <a:ext cx="4383746" cy="0"/>
              </a:xfrm>
              <a:prstGeom prst="line">
                <a:avLst/>
              </a:prstGeom>
              <a:ln w="12700">
                <a:solidFill>
                  <a:srgbClr val="FF66FF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3324069" y="3429001"/>
                <a:ext cx="0" cy="2495856"/>
              </a:xfrm>
              <a:prstGeom prst="line">
                <a:avLst/>
              </a:prstGeom>
              <a:ln w="12700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4191000" y="3429001"/>
                <a:ext cx="1341" cy="2495856"/>
              </a:xfrm>
              <a:prstGeom prst="line">
                <a:avLst/>
              </a:prstGeom>
              <a:ln w="12700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5512401" y="3429001"/>
                <a:ext cx="4479" cy="2495856"/>
              </a:xfrm>
              <a:prstGeom prst="line">
                <a:avLst/>
              </a:prstGeom>
              <a:ln w="12700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 13"/>
            <p:cNvSpPr/>
            <p:nvPr/>
          </p:nvSpPr>
          <p:spPr>
            <a:xfrm>
              <a:off x="5135879" y="6013286"/>
              <a:ext cx="883921" cy="18288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  <a:tailEnd type="none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000" b="1" smtClean="0"/>
                <a:t>GOLD 1</a:t>
              </a:r>
              <a:endParaRPr lang="en-US" sz="1000" b="1" smtClean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18466" y="6013286"/>
              <a:ext cx="1318151" cy="1828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  <a:tailEnd type="none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000" b="1" smtClean="0"/>
                <a:t>GOLD 2</a:t>
              </a:r>
              <a:endParaRPr lang="en-US" sz="1000" b="1" smtClean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949897" y="6015346"/>
              <a:ext cx="866931" cy="1828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  <a:tailEnd type="none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000" b="1" smtClean="0"/>
                <a:t>GOLD 3</a:t>
              </a:r>
              <a:endParaRPr lang="en-US" sz="1000" b="1" smtClean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40840" y="6015346"/>
              <a:ext cx="1295400" cy="18288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  <a:tailEnd type="none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000" b="1" smtClean="0"/>
                <a:t>GOLD 4</a:t>
              </a:r>
              <a:endParaRPr lang="en-US" sz="1000" b="1" smtClean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300913" y="6547922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40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410" y="69581"/>
            <a:ext cx="7886700" cy="7016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PHÂN LOẠI THEO GOLD 2020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1413775"/>
            <a:ext cx="9144000" cy="536488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62000" y="660476"/>
            <a:ext cx="883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BcvlypAdvTT86d47313"/>
              </a:rPr>
              <a:t>Nhóm</a:t>
            </a:r>
            <a:r>
              <a:rPr lang="en-US" sz="2800" dirty="0" smtClean="0">
                <a:solidFill>
                  <a:schemeClr val="bg1"/>
                </a:solidFill>
                <a:latin typeface="BcvlypAdvTT86d47313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cvlypAdvTT86d47313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BcvlypAdvTT86d47313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cvlypAdvTT86d47313"/>
              </a:rPr>
              <a:t>nhiều</a:t>
            </a:r>
            <a:r>
              <a:rPr lang="en-US" sz="2800" dirty="0" smtClean="0">
                <a:solidFill>
                  <a:schemeClr val="bg1"/>
                </a:solidFill>
                <a:latin typeface="BcvlypAdvTT86d47313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cvlypAdvTT86d47313"/>
              </a:rPr>
              <a:t>triệu</a:t>
            </a:r>
            <a:r>
              <a:rPr lang="en-US" sz="2800" dirty="0" smtClean="0">
                <a:solidFill>
                  <a:schemeClr val="bg1"/>
                </a:solidFill>
                <a:latin typeface="BcvlypAdvTT86d47313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cvlypAdvTT86d47313"/>
              </a:rPr>
              <a:t>chứng</a:t>
            </a:r>
            <a:r>
              <a:rPr lang="en-US" sz="2800" dirty="0" smtClean="0">
                <a:solidFill>
                  <a:schemeClr val="bg1"/>
                </a:solidFill>
                <a:latin typeface="BcvlypAdvTT86d47313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cvlypAdvTT86d47313"/>
              </a:rPr>
              <a:t>rơi</a:t>
            </a:r>
            <a:r>
              <a:rPr lang="en-US" sz="2800" dirty="0" smtClean="0">
                <a:solidFill>
                  <a:schemeClr val="bg1"/>
                </a:solidFill>
                <a:latin typeface="BcvlypAdvTT86d47313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cvlypAdvTT86d47313"/>
              </a:rPr>
              <a:t>vào</a:t>
            </a:r>
            <a:r>
              <a:rPr lang="en-US" sz="2800" dirty="0" smtClean="0">
                <a:solidFill>
                  <a:schemeClr val="bg1"/>
                </a:solidFill>
                <a:latin typeface="BcvlypAdvTT86d47313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cvlypAdvTT86d47313"/>
              </a:rPr>
              <a:t>nhóm</a:t>
            </a:r>
            <a:r>
              <a:rPr lang="en-US" sz="2800" dirty="0" smtClean="0">
                <a:solidFill>
                  <a:schemeClr val="bg1"/>
                </a:solidFill>
                <a:latin typeface="BcvlypAdvTT86d47313"/>
              </a:rPr>
              <a:t> B, D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200" y="64886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77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LABA/LAMA </a:t>
            </a:r>
            <a:br>
              <a:rPr lang="en-US" smtClean="0"/>
            </a:br>
            <a:r>
              <a:rPr lang="en-US" smtClean="0"/>
              <a:t>trong điều trị COPD ổn định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Trong lần khám đầu tiên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60713" y="5189537"/>
            <a:ext cx="1646237" cy="55721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err="1">
                <a:latin typeface="Calibri" panose="020F0502020204030204"/>
              </a:rPr>
              <a:t>mMRC</a:t>
            </a:r>
            <a:r>
              <a:rPr lang="en-US" sz="1400" b="1" kern="0" dirty="0">
                <a:latin typeface="Calibri" panose="020F0502020204030204"/>
              </a:rPr>
              <a:t> </a:t>
            </a:r>
            <a:r>
              <a:rPr lang="en-US" sz="1400" b="1" kern="0">
                <a:latin typeface="Calibri" panose="020F0502020204030204"/>
              </a:rPr>
              <a:t>0-1 </a:t>
            </a:r>
            <a:endParaRPr lang="en-US" sz="1400" b="1" kern="0" smtClean="0">
              <a:latin typeface="Calibri" panose="020F050202020403020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smtClean="0">
                <a:latin typeface="Calibri" panose="020F0502020204030204"/>
              </a:rPr>
              <a:t>CAT </a:t>
            </a:r>
            <a:r>
              <a:rPr lang="en-US" sz="1400" b="1" kern="0" dirty="0">
                <a:latin typeface="Calibri" panose="020F0502020204030204"/>
              </a:rPr>
              <a:t>&lt; 10</a:t>
            </a:r>
          </a:p>
        </p:txBody>
      </p:sp>
      <p:sp>
        <p:nvSpPr>
          <p:cNvPr id="6" name="Rectangle 5"/>
          <p:cNvSpPr/>
          <p:nvPr/>
        </p:nvSpPr>
        <p:spPr>
          <a:xfrm>
            <a:off x="6380163" y="5189537"/>
            <a:ext cx="1647825" cy="55721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err="1">
                <a:latin typeface="Calibri" panose="020F0502020204030204"/>
              </a:rPr>
              <a:t>mMRC</a:t>
            </a:r>
            <a:r>
              <a:rPr lang="en-US" sz="1400" b="1" kern="0" dirty="0">
                <a:latin typeface="Calibri" panose="020F0502020204030204"/>
              </a:rPr>
              <a:t> ≥ </a:t>
            </a:r>
            <a:r>
              <a:rPr lang="en-US" sz="1400" b="1" kern="0">
                <a:latin typeface="Calibri" panose="020F0502020204030204"/>
              </a:rPr>
              <a:t>2 </a:t>
            </a:r>
            <a:endParaRPr lang="en-US" sz="1400" b="1" kern="0" smtClean="0">
              <a:latin typeface="Calibri" panose="020F050202020403020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smtClean="0">
                <a:latin typeface="Calibri" panose="020F0502020204030204"/>
              </a:rPr>
              <a:t>CAT </a:t>
            </a:r>
            <a:r>
              <a:rPr lang="en-US" sz="1400" b="1" kern="0" dirty="0">
                <a:latin typeface="Calibri" panose="020F0502020204030204"/>
              </a:rPr>
              <a:t>≥ 10</a:t>
            </a:r>
          </a:p>
        </p:txBody>
      </p:sp>
      <p:sp>
        <p:nvSpPr>
          <p:cNvPr id="7" name="Rectangle 6"/>
          <p:cNvSpPr/>
          <p:nvPr/>
        </p:nvSpPr>
        <p:spPr>
          <a:xfrm>
            <a:off x="398462" y="2708275"/>
            <a:ext cx="1887538" cy="9398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latin typeface="Calibri" panose="020F0502020204030204"/>
              </a:rPr>
              <a:t>≥ 2 </a:t>
            </a:r>
            <a:r>
              <a:rPr lang="en-US" sz="1400" b="1" kern="0" dirty="0" err="1">
                <a:latin typeface="Calibri" panose="020F0502020204030204"/>
              </a:rPr>
              <a:t>đợt</a:t>
            </a:r>
            <a:r>
              <a:rPr lang="en-US" sz="1400" b="1" kern="0" dirty="0">
                <a:latin typeface="Calibri" panose="020F0502020204030204"/>
              </a:rPr>
              <a:t> </a:t>
            </a:r>
            <a:r>
              <a:rPr lang="en-US" sz="1400" b="1" kern="0" err="1">
                <a:latin typeface="Calibri" panose="020F0502020204030204"/>
              </a:rPr>
              <a:t>cấp</a:t>
            </a:r>
            <a:r>
              <a:rPr lang="en-US" sz="1400" b="1" kern="0">
                <a:latin typeface="Calibri" panose="020F0502020204030204"/>
              </a:rPr>
              <a:t> </a:t>
            </a:r>
            <a:r>
              <a:rPr lang="en-US" sz="1400" b="1" kern="0" smtClean="0">
                <a:latin typeface="Calibri" panose="020F0502020204030204"/>
              </a:rPr>
              <a:t>trung</a:t>
            </a:r>
            <a:r>
              <a:rPr lang="en-US" sz="1400" b="1" kern="0" dirty="0">
                <a:latin typeface="Calibri" panose="020F0502020204030204"/>
              </a:rPr>
              <a:t> </a:t>
            </a:r>
            <a:r>
              <a:rPr lang="en-US" sz="1400" b="1" kern="0" smtClean="0">
                <a:latin typeface="Calibri" panose="020F0502020204030204"/>
              </a:rPr>
              <a:t>bình </a:t>
            </a:r>
            <a:r>
              <a:rPr lang="en-US" sz="1400" b="1" kern="0" dirty="0" err="1">
                <a:latin typeface="Calibri" panose="020F0502020204030204"/>
              </a:rPr>
              <a:t>hoặc</a:t>
            </a:r>
            <a:endParaRPr lang="en-US" sz="1400" b="1" kern="0" dirty="0">
              <a:latin typeface="Calibri" panose="020F050202020403020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latin typeface="Calibri" panose="020F0502020204030204"/>
              </a:rPr>
              <a:t>≥ 1 </a:t>
            </a:r>
            <a:r>
              <a:rPr lang="en-US" sz="1400" b="1" kern="0" dirty="0" err="1">
                <a:latin typeface="Calibri" panose="020F0502020204030204"/>
              </a:rPr>
              <a:t>đợt</a:t>
            </a:r>
            <a:r>
              <a:rPr lang="en-US" sz="1400" b="1" kern="0" dirty="0">
                <a:latin typeface="Calibri" panose="020F0502020204030204"/>
              </a:rPr>
              <a:t> </a:t>
            </a:r>
            <a:r>
              <a:rPr lang="en-US" sz="1400" b="1" kern="0" dirty="0" err="1">
                <a:latin typeface="Calibri" panose="020F0502020204030204"/>
              </a:rPr>
              <a:t>cấp</a:t>
            </a:r>
            <a:r>
              <a:rPr lang="en-US" sz="1400" b="1" kern="0" dirty="0">
                <a:latin typeface="Calibri" panose="020F0502020204030204"/>
              </a:rPr>
              <a:t> </a:t>
            </a:r>
            <a:r>
              <a:rPr lang="en-US" sz="1400" b="1" kern="0" dirty="0" err="1">
                <a:latin typeface="Calibri" panose="020F0502020204030204"/>
              </a:rPr>
              <a:t>nhập</a:t>
            </a:r>
            <a:r>
              <a:rPr lang="en-US" sz="1400" b="1" kern="0" dirty="0">
                <a:latin typeface="Calibri" panose="020F0502020204030204"/>
              </a:rPr>
              <a:t> </a:t>
            </a:r>
            <a:r>
              <a:rPr lang="en-US" sz="1400" b="1" kern="0" dirty="0" err="1">
                <a:latin typeface="Calibri" panose="020F0502020204030204"/>
              </a:rPr>
              <a:t>viện</a:t>
            </a:r>
            <a:endParaRPr lang="en-US" sz="1400" b="1" kern="0" dirty="0"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8462" y="3775075"/>
            <a:ext cx="1887538" cy="9398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latin typeface="Calibri" panose="020F0502020204030204"/>
              </a:rPr>
              <a:t>0 </a:t>
            </a:r>
            <a:r>
              <a:rPr lang="en-US" sz="1400" b="1" kern="0" dirty="0" err="1">
                <a:latin typeface="Calibri" panose="020F0502020204030204"/>
              </a:rPr>
              <a:t>hoặc</a:t>
            </a:r>
            <a:r>
              <a:rPr lang="en-US" sz="1400" b="1" kern="0" dirty="0">
                <a:latin typeface="Calibri" panose="020F0502020204030204"/>
              </a:rPr>
              <a:t> </a:t>
            </a:r>
            <a:r>
              <a:rPr lang="en-US" sz="1400" b="1" kern="0">
                <a:latin typeface="Calibri" panose="020F0502020204030204"/>
              </a:rPr>
              <a:t>1 </a:t>
            </a:r>
            <a:endParaRPr lang="en-US" sz="1400" b="1" kern="0" smtClean="0">
              <a:latin typeface="Calibri" panose="020F050202020403020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smtClean="0">
                <a:latin typeface="Calibri" panose="020F0502020204030204"/>
              </a:rPr>
              <a:t>đợt </a:t>
            </a:r>
            <a:r>
              <a:rPr lang="en-US" sz="1400" b="1" kern="0" dirty="0" err="1">
                <a:latin typeface="Calibri" panose="020F0502020204030204"/>
              </a:rPr>
              <a:t>cấp</a:t>
            </a:r>
            <a:r>
              <a:rPr lang="en-US" sz="1400" b="1" kern="0" dirty="0">
                <a:latin typeface="Calibri" panose="020F0502020204030204"/>
              </a:rPr>
              <a:t> </a:t>
            </a:r>
            <a:r>
              <a:rPr lang="en-US" sz="1400" b="1" kern="0" dirty="0" err="1">
                <a:latin typeface="Calibri" panose="020F0502020204030204"/>
              </a:rPr>
              <a:t>trung</a:t>
            </a:r>
            <a:r>
              <a:rPr lang="en-US" sz="1400" b="1" kern="0" dirty="0">
                <a:latin typeface="Calibri" panose="020F0502020204030204"/>
              </a:rPr>
              <a:t> </a:t>
            </a:r>
            <a:r>
              <a:rPr lang="en-US" sz="1400" b="1" kern="0" dirty="0" err="1">
                <a:latin typeface="Calibri" panose="020F0502020204030204"/>
              </a:rPr>
              <a:t>bình</a:t>
            </a:r>
            <a:endParaRPr lang="en-US" sz="1400" b="1" kern="0" dirty="0">
              <a:latin typeface="Calibri" panose="020F050202020403020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latin typeface="Calibri" panose="020F0502020204030204"/>
              </a:rPr>
              <a:t>(</a:t>
            </a:r>
            <a:r>
              <a:rPr lang="en-US" sz="1400" b="1" kern="0" dirty="0" err="1">
                <a:latin typeface="Calibri" panose="020F0502020204030204"/>
              </a:rPr>
              <a:t>không</a:t>
            </a:r>
            <a:r>
              <a:rPr lang="en-US" sz="1400" b="1" kern="0" dirty="0">
                <a:latin typeface="Calibri" panose="020F0502020204030204"/>
              </a:rPr>
              <a:t> </a:t>
            </a:r>
            <a:r>
              <a:rPr lang="en-US" sz="1400" b="1" kern="0" dirty="0" err="1">
                <a:latin typeface="Calibri" panose="020F0502020204030204"/>
              </a:rPr>
              <a:t>nhập</a:t>
            </a:r>
            <a:r>
              <a:rPr lang="en-US" sz="1400" b="1" kern="0" dirty="0">
                <a:latin typeface="Calibri" panose="020F0502020204030204"/>
              </a:rPr>
              <a:t> </a:t>
            </a:r>
            <a:r>
              <a:rPr lang="en-US" sz="1400" b="1" kern="0" dirty="0" err="1">
                <a:latin typeface="Calibri" panose="020F0502020204030204"/>
              </a:rPr>
              <a:t>viện</a:t>
            </a:r>
            <a:r>
              <a:rPr lang="en-US" sz="1400" b="1" kern="0" dirty="0">
                <a:latin typeface="Calibri" panose="020F0502020204030204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2551113" y="2514600"/>
            <a:ext cx="2963862" cy="111125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err="1">
                <a:solidFill>
                  <a:schemeClr val="bg1"/>
                </a:solidFill>
                <a:latin typeface="Calibri" panose="020F0502020204030204"/>
              </a:rPr>
              <a:t>Nhóm</a:t>
            </a:r>
            <a:r>
              <a:rPr lang="en-US" sz="1400" b="1" kern="0" dirty="0">
                <a:solidFill>
                  <a:schemeClr val="bg1"/>
                </a:solidFill>
                <a:latin typeface="Calibri" panose="020F0502020204030204"/>
              </a:rPr>
              <a:t> 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kern="0" dirty="0">
              <a:solidFill>
                <a:schemeClr val="bg1"/>
              </a:solidFill>
              <a:latin typeface="Calibri" panose="020F050202020403020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bg1"/>
                </a:solidFill>
                <a:latin typeface="Calibri" panose="020F0502020204030204"/>
              </a:rPr>
              <a:t>LAMA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51113" y="3743325"/>
            <a:ext cx="2963862" cy="111125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err="1">
                <a:solidFill>
                  <a:schemeClr val="bg1"/>
                </a:solidFill>
                <a:latin typeface="Calibri" panose="020F0502020204030204"/>
              </a:rPr>
              <a:t>Nhóm</a:t>
            </a:r>
            <a:r>
              <a:rPr lang="en-US" sz="1400" b="1" kern="0" dirty="0">
                <a:solidFill>
                  <a:schemeClr val="bg1"/>
                </a:solidFill>
                <a:latin typeface="Calibri" panose="020F0502020204030204"/>
              </a:rPr>
              <a:t> 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kern="0" dirty="0">
              <a:solidFill>
                <a:schemeClr val="bg1"/>
              </a:solidFill>
              <a:latin typeface="Calibri" panose="020F050202020403020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bg1"/>
                </a:solidFill>
                <a:latin typeface="Calibri" panose="020F0502020204030204"/>
              </a:rPr>
              <a:t>1 </a:t>
            </a:r>
            <a:r>
              <a:rPr lang="en-US" sz="1600" b="1" kern="0" dirty="0" err="1">
                <a:solidFill>
                  <a:schemeClr val="bg1"/>
                </a:solidFill>
                <a:latin typeface="Calibri" panose="020F0502020204030204"/>
              </a:rPr>
              <a:t>Thuốc</a:t>
            </a:r>
            <a:r>
              <a:rPr lang="en-US" sz="1600" b="1" kern="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  <a:latin typeface="Calibri" panose="020F0502020204030204"/>
              </a:rPr>
              <a:t>dãn</a:t>
            </a:r>
            <a:r>
              <a:rPr lang="en-US" sz="1600" b="1" kern="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  <a:latin typeface="Calibri" panose="020F0502020204030204"/>
              </a:rPr>
              <a:t>phế</a:t>
            </a:r>
            <a:r>
              <a:rPr lang="en-US" sz="1600" b="1" kern="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  <a:latin typeface="Calibri" panose="020F0502020204030204"/>
              </a:rPr>
              <a:t>quản</a:t>
            </a:r>
            <a:endParaRPr lang="en-US" sz="1600" b="1" kern="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80075" y="3743325"/>
            <a:ext cx="2963863" cy="1111250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err="1">
                <a:solidFill>
                  <a:schemeClr val="bg1"/>
                </a:solidFill>
                <a:latin typeface="Calibri" panose="020F0502020204030204"/>
              </a:rPr>
              <a:t>Nhóm</a:t>
            </a:r>
            <a:r>
              <a:rPr lang="en-US" sz="1400" b="1" kern="0" dirty="0">
                <a:solidFill>
                  <a:schemeClr val="bg1"/>
                </a:solidFill>
                <a:latin typeface="Calibri" panose="020F0502020204030204"/>
              </a:rPr>
              <a:t> B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kern="0" dirty="0">
              <a:solidFill>
                <a:schemeClr val="bg1"/>
              </a:solidFill>
              <a:latin typeface="Calibri" panose="020F050202020403020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bg1"/>
                </a:solidFill>
                <a:latin typeface="Calibri" panose="020F0502020204030204"/>
              </a:rPr>
              <a:t>1 </a:t>
            </a:r>
            <a:r>
              <a:rPr lang="en-US" sz="1600" b="1" kern="0" dirty="0" err="1">
                <a:solidFill>
                  <a:schemeClr val="bg1"/>
                </a:solidFill>
                <a:latin typeface="Calibri" panose="020F0502020204030204"/>
              </a:rPr>
              <a:t>Thuốc</a:t>
            </a:r>
            <a:r>
              <a:rPr lang="en-US" sz="1600" b="1" kern="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  <a:latin typeface="Calibri" panose="020F0502020204030204"/>
              </a:rPr>
              <a:t>dãn</a:t>
            </a:r>
            <a:r>
              <a:rPr lang="en-US" sz="1600" b="1" kern="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  <a:latin typeface="Calibri" panose="020F0502020204030204"/>
              </a:rPr>
              <a:t>phế</a:t>
            </a:r>
            <a:r>
              <a:rPr lang="en-US" sz="1600" b="1" kern="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  <a:latin typeface="Calibri" panose="020F0502020204030204"/>
              </a:rPr>
              <a:t>quản</a:t>
            </a:r>
            <a:r>
              <a:rPr lang="en-US" sz="1600" b="1" kern="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  <a:latin typeface="Calibri" panose="020F0502020204030204"/>
              </a:rPr>
              <a:t>tác</a:t>
            </a:r>
            <a:r>
              <a:rPr lang="en-US" sz="1600" b="1" kern="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  <a:latin typeface="Calibri" panose="020F0502020204030204"/>
              </a:rPr>
              <a:t>dụng</a:t>
            </a:r>
            <a:r>
              <a:rPr lang="en-US" sz="1600" b="1" kern="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1600" b="1" kern="0" dirty="0" err="1">
                <a:solidFill>
                  <a:schemeClr val="bg1"/>
                </a:solidFill>
                <a:latin typeface="Calibri" panose="020F0502020204030204"/>
              </a:rPr>
              <a:t>dài</a:t>
            </a:r>
            <a:r>
              <a:rPr lang="en-US" sz="1600" b="1" kern="0" dirty="0">
                <a:solidFill>
                  <a:schemeClr val="bg1"/>
                </a:solidFill>
                <a:latin typeface="Calibri" panose="020F0502020204030204"/>
              </a:rPr>
              <a:t> (LABA </a:t>
            </a:r>
            <a:r>
              <a:rPr lang="en-US" sz="1600" b="1" kern="0" dirty="0" err="1">
                <a:solidFill>
                  <a:schemeClr val="bg1"/>
                </a:solidFill>
                <a:latin typeface="Calibri" panose="020F0502020204030204"/>
              </a:rPr>
              <a:t>hoặc</a:t>
            </a:r>
            <a:r>
              <a:rPr lang="en-US" sz="1600" b="1" kern="0" dirty="0">
                <a:solidFill>
                  <a:schemeClr val="bg1"/>
                </a:solidFill>
                <a:latin typeface="Calibri" panose="020F0502020204030204"/>
              </a:rPr>
              <a:t> LAMA)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80075" y="2514600"/>
            <a:ext cx="2963863" cy="1111250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err="1">
                <a:solidFill>
                  <a:schemeClr val="bg1"/>
                </a:solidFill>
                <a:latin typeface="Calibri" panose="020F0502020204030204"/>
              </a:rPr>
              <a:t>Nhóm</a:t>
            </a:r>
            <a:r>
              <a:rPr lang="en-US" sz="1400" b="1" kern="0" dirty="0">
                <a:solidFill>
                  <a:schemeClr val="bg1"/>
                </a:solidFill>
                <a:latin typeface="Calibri" panose="020F0502020204030204"/>
              </a:rPr>
              <a:t> D	</a:t>
            </a:r>
            <a:r>
              <a:rPr lang="en-US" sz="1600" b="1" kern="0" dirty="0">
                <a:solidFill>
                  <a:schemeClr val="bg1"/>
                </a:solidFill>
                <a:latin typeface="Calibri" panose="020F0502020204030204"/>
              </a:rPr>
              <a:t>LAMA </a:t>
            </a:r>
            <a:r>
              <a:rPr lang="en-US" sz="1600" b="1" kern="0" dirty="0" err="1">
                <a:solidFill>
                  <a:schemeClr val="bg1"/>
                </a:solidFill>
                <a:latin typeface="Calibri" panose="020F0502020204030204"/>
              </a:rPr>
              <a:t>hoặc</a:t>
            </a:r>
            <a:endParaRPr lang="en-US" sz="1600" b="1" kern="0" dirty="0">
              <a:solidFill>
                <a:schemeClr val="bg1"/>
              </a:solidFill>
              <a:latin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bg1"/>
                </a:solidFill>
                <a:latin typeface="Calibri" panose="020F0502020204030204"/>
              </a:rPr>
              <a:t>	LAMA+LABA </a:t>
            </a:r>
            <a:r>
              <a:rPr lang="en-US" sz="1600" b="1" kern="0" dirty="0" err="1">
                <a:solidFill>
                  <a:schemeClr val="bg1"/>
                </a:solidFill>
                <a:latin typeface="Calibri" panose="020F0502020204030204"/>
              </a:rPr>
              <a:t>hoặc</a:t>
            </a:r>
            <a:endParaRPr lang="en-US" sz="1600" b="1" kern="0" dirty="0">
              <a:solidFill>
                <a:schemeClr val="bg1"/>
              </a:solidFill>
              <a:latin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bg1"/>
                </a:solidFill>
                <a:latin typeface="Calibri" panose="020F0502020204030204"/>
              </a:rPr>
              <a:t>	ICS + LABA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kern="0" dirty="0">
                <a:solidFill>
                  <a:schemeClr val="bg1"/>
                </a:solidFill>
                <a:latin typeface="Calibri" panose="020F0502020204030204"/>
              </a:rPr>
              <a:t>* </a:t>
            </a:r>
            <a:r>
              <a:rPr lang="en-US" sz="1050" b="1" kern="0" dirty="0" err="1">
                <a:solidFill>
                  <a:schemeClr val="bg1"/>
                </a:solidFill>
                <a:latin typeface="Calibri" panose="020F0502020204030204"/>
              </a:rPr>
              <a:t>Xem</a:t>
            </a:r>
            <a:r>
              <a:rPr lang="en-US" sz="1050" b="1" kern="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1050" b="1" kern="0" dirty="0" err="1">
                <a:solidFill>
                  <a:schemeClr val="bg1"/>
                </a:solidFill>
                <a:latin typeface="Calibri" panose="020F0502020204030204"/>
              </a:rPr>
              <a:t>xét</a:t>
            </a:r>
            <a:r>
              <a:rPr lang="en-US" sz="1050" b="1" kern="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1050" b="1" kern="0" dirty="0" err="1">
                <a:solidFill>
                  <a:schemeClr val="bg1"/>
                </a:solidFill>
                <a:latin typeface="Calibri" panose="020F0502020204030204"/>
              </a:rPr>
              <a:t>nếu</a:t>
            </a:r>
            <a:r>
              <a:rPr lang="en-US" sz="1050" b="1" kern="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1050" b="1" kern="0" dirty="0" err="1">
                <a:solidFill>
                  <a:schemeClr val="bg1"/>
                </a:solidFill>
                <a:latin typeface="Calibri" panose="020F0502020204030204"/>
              </a:rPr>
              <a:t>nhiều</a:t>
            </a:r>
            <a:r>
              <a:rPr lang="en-US" sz="1050" b="1" kern="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1050" b="1" kern="0" dirty="0" err="1">
                <a:solidFill>
                  <a:schemeClr val="bg1"/>
                </a:solidFill>
                <a:latin typeface="Calibri" panose="020F0502020204030204"/>
              </a:rPr>
              <a:t>triệu</a:t>
            </a:r>
            <a:r>
              <a:rPr lang="en-US" sz="1050" b="1" kern="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1050" b="1" kern="0" dirty="0" err="1">
                <a:solidFill>
                  <a:schemeClr val="bg1"/>
                </a:solidFill>
                <a:latin typeface="Calibri" panose="020F0502020204030204"/>
              </a:rPr>
              <a:t>chứng</a:t>
            </a:r>
            <a:r>
              <a:rPr lang="en-US" sz="1050" b="1" kern="0" dirty="0">
                <a:solidFill>
                  <a:schemeClr val="bg1"/>
                </a:solidFill>
                <a:latin typeface="Calibri" panose="020F0502020204030204"/>
              </a:rPr>
              <a:t> (</a:t>
            </a:r>
            <a:r>
              <a:rPr lang="en-US" sz="1050" b="1" kern="0" dirty="0" err="1">
                <a:solidFill>
                  <a:schemeClr val="bg1"/>
                </a:solidFill>
                <a:latin typeface="Calibri" panose="020F0502020204030204"/>
              </a:rPr>
              <a:t>vd</a:t>
            </a:r>
            <a:r>
              <a:rPr lang="en-US" sz="1050" b="1" kern="0" dirty="0">
                <a:solidFill>
                  <a:schemeClr val="bg1"/>
                </a:solidFill>
                <a:latin typeface="Calibri" panose="020F0502020204030204"/>
              </a:rPr>
              <a:t> CAT &gt; 20)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kern="0" dirty="0">
                <a:solidFill>
                  <a:schemeClr val="bg1"/>
                </a:solidFill>
                <a:latin typeface="Calibri" panose="020F0502020204030204"/>
              </a:rPr>
              <a:t>** </a:t>
            </a:r>
            <a:r>
              <a:rPr lang="en-US" sz="1050" b="1" kern="0" dirty="0" err="1">
                <a:solidFill>
                  <a:schemeClr val="bg1"/>
                </a:solidFill>
                <a:latin typeface="Calibri" panose="020F0502020204030204"/>
              </a:rPr>
              <a:t>Xem</a:t>
            </a:r>
            <a:r>
              <a:rPr lang="en-US" sz="1050" b="1" kern="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1050" b="1" kern="0" dirty="0" err="1">
                <a:solidFill>
                  <a:schemeClr val="bg1"/>
                </a:solidFill>
                <a:latin typeface="Calibri" panose="020F0502020204030204"/>
              </a:rPr>
              <a:t>xét</a:t>
            </a:r>
            <a:r>
              <a:rPr lang="en-US" sz="1050" b="1" kern="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1050" b="1" kern="0" dirty="0" err="1">
                <a:solidFill>
                  <a:schemeClr val="bg1"/>
                </a:solidFill>
                <a:latin typeface="Calibri" panose="020F0502020204030204"/>
              </a:rPr>
              <a:t>nếu</a:t>
            </a:r>
            <a:r>
              <a:rPr lang="en-US" sz="1050" b="1" kern="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1050" b="1" kern="0" dirty="0" err="1">
                <a:solidFill>
                  <a:schemeClr val="bg1"/>
                </a:solidFill>
                <a:latin typeface="Calibri" panose="020F0502020204030204"/>
              </a:rPr>
              <a:t>eos</a:t>
            </a:r>
            <a:r>
              <a:rPr lang="en-US" sz="1050" b="1" kern="0" dirty="0">
                <a:solidFill>
                  <a:schemeClr val="bg1"/>
                </a:solidFill>
                <a:latin typeface="Calibri" panose="020F0502020204030204"/>
              </a:rPr>
              <a:t> ≥ 300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kern="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64008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1"/>
                </a:solidFill>
              </a:rPr>
              <a:t>GOLD 2020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36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LABA/LAMA </a:t>
            </a:r>
            <a:br>
              <a:rPr lang="en-US"/>
            </a:br>
            <a:r>
              <a:rPr lang="en-US"/>
              <a:t>trong điều trị COPD ổn định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Trong các lần tái khám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9D70EBE-6B50-4952-B667-D8C22ADA9F31}"/>
              </a:ext>
            </a:extLst>
          </p:cNvPr>
          <p:cNvPicPr/>
          <p:nvPr/>
        </p:nvPicPr>
        <p:blipFill rotWithShape="1">
          <a:blip r:embed="rId2"/>
          <a:srcRect t="28031" b="2400"/>
          <a:stretch/>
        </p:blipFill>
        <p:spPr>
          <a:xfrm>
            <a:off x="1371600" y="2205037"/>
            <a:ext cx="6553200" cy="4273826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2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04800" y="64008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1"/>
                </a:solidFill>
              </a:rPr>
              <a:t>GOLD 2020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08124" y="2666999"/>
            <a:ext cx="1125008" cy="254002"/>
          </a:xfrm>
          <a:prstGeom prst="rect">
            <a:avLst/>
          </a:prstGeom>
          <a:solidFill>
            <a:schemeClr val="bg1"/>
          </a:solidFill>
          <a:ln w="38100">
            <a:noFil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smtClean="0">
                <a:solidFill>
                  <a:srgbClr val="002060"/>
                </a:solidFill>
              </a:rPr>
              <a:t>LABA hoặc LAMA</a:t>
            </a:r>
            <a:endParaRPr lang="en-US" sz="120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83466" y="3415241"/>
            <a:ext cx="914400" cy="254002"/>
          </a:xfrm>
          <a:prstGeom prst="rect">
            <a:avLst/>
          </a:prstGeom>
          <a:solidFill>
            <a:schemeClr val="bg1"/>
          </a:solidFill>
          <a:ln w="38100">
            <a:noFil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smtClean="0">
                <a:solidFill>
                  <a:srgbClr val="002060"/>
                </a:solidFill>
              </a:rPr>
              <a:t>LABA + ICS</a:t>
            </a:r>
            <a:endParaRPr lang="en-US" sz="120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85896" y="2666999"/>
            <a:ext cx="1095904" cy="254002"/>
          </a:xfrm>
          <a:prstGeom prst="rect">
            <a:avLst/>
          </a:prstGeom>
          <a:solidFill>
            <a:schemeClr val="bg1"/>
          </a:solidFill>
          <a:ln w="38100">
            <a:noFil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smtClean="0">
                <a:solidFill>
                  <a:srgbClr val="C00000"/>
                </a:solidFill>
              </a:rPr>
              <a:t>LABA hoặc LAMA</a:t>
            </a:r>
            <a:endParaRPr lang="en-US" sz="120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58000" y="3398837"/>
            <a:ext cx="914400" cy="254002"/>
          </a:xfrm>
          <a:prstGeom prst="rect">
            <a:avLst/>
          </a:prstGeom>
          <a:solidFill>
            <a:schemeClr val="bg1"/>
          </a:solidFill>
          <a:ln w="38100">
            <a:noFil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smtClean="0">
                <a:solidFill>
                  <a:srgbClr val="C00000"/>
                </a:solidFill>
              </a:rPr>
              <a:t>LABA + ICS</a:t>
            </a:r>
            <a:endParaRPr lang="en-US" sz="1200">
              <a:solidFill>
                <a:srgbClr val="C0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515002" y="2228850"/>
            <a:ext cx="6400273" cy="4102100"/>
            <a:chOff x="1515002" y="2228850"/>
            <a:chExt cx="6400273" cy="4102100"/>
          </a:xfrm>
        </p:grpSpPr>
        <p:sp>
          <p:nvSpPr>
            <p:cNvPr id="10" name="Rectangle 9"/>
            <p:cNvSpPr/>
            <p:nvPr/>
          </p:nvSpPr>
          <p:spPr>
            <a:xfrm>
              <a:off x="2286000" y="2228850"/>
              <a:ext cx="1219200" cy="304800"/>
            </a:xfrm>
            <a:prstGeom prst="rect">
              <a:avLst/>
            </a:prstGeom>
            <a:solidFill>
              <a:schemeClr val="bg1"/>
            </a:solidFill>
            <a:ln w="38100">
              <a:noFil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>
                  <a:solidFill>
                    <a:srgbClr val="002060"/>
                  </a:solidFill>
                </a:rPr>
                <a:t>● </a:t>
              </a:r>
              <a:r>
                <a:rPr lang="en-US" sz="1600" b="1" smtClean="0">
                  <a:solidFill>
                    <a:srgbClr val="002060"/>
                  </a:solidFill>
                </a:rPr>
                <a:t>KHÓ THỞ </a:t>
              </a:r>
              <a:r>
                <a:rPr lang="en-US" sz="1600">
                  <a:solidFill>
                    <a:srgbClr val="002060"/>
                  </a:solidFill>
                </a:rPr>
                <a:t>●</a:t>
              </a:r>
              <a:endParaRPr lang="en-US" sz="1600" b="1">
                <a:solidFill>
                  <a:srgbClr val="00206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34000" y="2228850"/>
              <a:ext cx="1905000" cy="271203"/>
            </a:xfrm>
            <a:prstGeom prst="rect">
              <a:avLst/>
            </a:prstGeom>
            <a:solidFill>
              <a:schemeClr val="bg1"/>
            </a:solidFill>
            <a:ln w="38100">
              <a:noFil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>
                  <a:solidFill>
                    <a:srgbClr val="C00000"/>
                  </a:solidFill>
                </a:rPr>
                <a:t>● </a:t>
              </a:r>
              <a:r>
                <a:rPr lang="en-US" sz="1600" b="1" smtClean="0">
                  <a:solidFill>
                    <a:srgbClr val="C00000"/>
                  </a:solidFill>
                </a:rPr>
                <a:t>ĐỢT CẤP </a:t>
              </a:r>
              <a:r>
                <a:rPr lang="en-US" sz="1600">
                  <a:solidFill>
                    <a:srgbClr val="C00000"/>
                  </a:solidFill>
                </a:rPr>
                <a:t>● </a:t>
              </a:r>
              <a:endParaRPr lang="en-US" sz="1600" b="1">
                <a:solidFill>
                  <a:srgbClr val="C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24000" y="4284134"/>
              <a:ext cx="1066800" cy="1257300"/>
            </a:xfrm>
            <a:prstGeom prst="rect">
              <a:avLst/>
            </a:prstGeom>
            <a:solidFill>
              <a:schemeClr val="bg1"/>
            </a:solidFill>
            <a:ln w="38100">
              <a:noFil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r>
                <a:rPr lang="en-US" sz="1200" smtClean="0">
                  <a:solidFill>
                    <a:srgbClr val="002060"/>
                  </a:solidFill>
                </a:rPr>
                <a:t>● Cân nhắc đổi dụng cụ hay phân tử thuốc</a:t>
              </a:r>
            </a:p>
            <a:p>
              <a:r>
                <a:rPr lang="en-US" sz="1200" smtClean="0">
                  <a:solidFill>
                    <a:srgbClr val="002060"/>
                  </a:solidFill>
                </a:rPr>
                <a:t>● Tìm (và điều trị) các nguyên nhân khác gây khó thở</a:t>
              </a:r>
              <a:endParaRPr lang="en-US" sz="1200">
                <a:solidFill>
                  <a:srgbClr val="00206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15002" y="3382963"/>
              <a:ext cx="1118130" cy="316442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smtClean="0">
                  <a:solidFill>
                    <a:schemeClr val="bg1"/>
                  </a:solidFill>
                </a:rPr>
                <a:t>LABA + LAMA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09900" y="4292601"/>
              <a:ext cx="1295400" cy="235746"/>
            </a:xfrm>
            <a:prstGeom prst="rect">
              <a:avLst/>
            </a:prstGeom>
            <a:solidFill>
              <a:schemeClr val="bg1"/>
            </a:solidFill>
            <a:ln w="38100">
              <a:noFil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smtClean="0">
                  <a:solidFill>
                    <a:srgbClr val="002060"/>
                  </a:solidFill>
                </a:rPr>
                <a:t>LABA + LAMA +  ICS</a:t>
              </a:r>
              <a:endParaRPr lang="en-US" sz="1200">
                <a:solidFill>
                  <a:srgbClr val="00206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586148" y="4290747"/>
              <a:ext cx="1295400" cy="235746"/>
            </a:xfrm>
            <a:prstGeom prst="rect">
              <a:avLst/>
            </a:prstGeom>
            <a:solidFill>
              <a:schemeClr val="bg1"/>
            </a:solidFill>
            <a:ln w="38100">
              <a:noFil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smtClean="0">
                  <a:solidFill>
                    <a:srgbClr val="C00000"/>
                  </a:solidFill>
                </a:rPr>
                <a:t>LABA + LAMA +  ICS</a:t>
              </a:r>
              <a:endParaRPr lang="en-US" sz="1200">
                <a:solidFill>
                  <a:srgbClr val="C000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14936" y="3828252"/>
              <a:ext cx="787930" cy="378622"/>
            </a:xfrm>
            <a:prstGeom prst="rect">
              <a:avLst/>
            </a:prstGeom>
            <a:solidFill>
              <a:schemeClr val="bg1"/>
            </a:solidFill>
            <a:ln w="38100">
              <a:noFil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r>
                <a:rPr lang="en-US" sz="1200" smtClean="0">
                  <a:solidFill>
                    <a:srgbClr val="C00000"/>
                  </a:solidFill>
                </a:rPr>
                <a:t>Xem xét nếu</a:t>
              </a:r>
            </a:p>
            <a:p>
              <a:r>
                <a:rPr lang="en-US" sz="1200" smtClean="0">
                  <a:solidFill>
                    <a:srgbClr val="C00000"/>
                  </a:solidFill>
                </a:rPr>
                <a:t>Eos ≥ 100</a:t>
              </a:r>
              <a:endParaRPr lang="en-US" sz="1200">
                <a:solidFill>
                  <a:srgbClr val="C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9600" y="3769519"/>
              <a:ext cx="550334" cy="556947"/>
            </a:xfrm>
            <a:prstGeom prst="rect">
              <a:avLst/>
            </a:prstGeom>
            <a:solidFill>
              <a:schemeClr val="bg1"/>
            </a:solidFill>
            <a:ln w="38100">
              <a:noFil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r"/>
              <a:r>
                <a:rPr lang="en-US" sz="1050" smtClean="0">
                  <a:solidFill>
                    <a:srgbClr val="C00000"/>
                  </a:solidFill>
                </a:rPr>
                <a:t>Xem xét nếu</a:t>
              </a:r>
            </a:p>
            <a:p>
              <a:pPr algn="r"/>
              <a:r>
                <a:rPr lang="en-US" sz="1050" smtClean="0">
                  <a:solidFill>
                    <a:srgbClr val="C00000"/>
                  </a:solidFill>
                </a:rPr>
                <a:t>Eos &lt; 100</a:t>
              </a:r>
              <a:endParaRPr lang="en-US" sz="1050">
                <a:solidFill>
                  <a:srgbClr val="C000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94767" y="5145610"/>
              <a:ext cx="991129" cy="471882"/>
            </a:xfrm>
            <a:prstGeom prst="rect">
              <a:avLst/>
            </a:prstGeom>
            <a:solidFill>
              <a:schemeClr val="bg1"/>
            </a:solidFill>
            <a:ln w="38100">
              <a:noFil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smtClean="0">
                  <a:solidFill>
                    <a:srgbClr val="C00000"/>
                  </a:solidFill>
                </a:rPr>
                <a:t>Roflumilast</a:t>
              </a:r>
            </a:p>
            <a:p>
              <a:pPr algn="ctr"/>
              <a:r>
                <a:rPr lang="en-US" sz="1200" i="1" smtClean="0">
                  <a:solidFill>
                    <a:srgbClr val="C00000"/>
                  </a:solidFill>
                </a:rPr>
                <a:t>FEV</a:t>
              </a:r>
              <a:r>
                <a:rPr lang="en-US" sz="1200" i="1" baseline="-25000" smtClean="0">
                  <a:solidFill>
                    <a:srgbClr val="C00000"/>
                  </a:solidFill>
                </a:rPr>
                <a:t>1</a:t>
              </a:r>
              <a:r>
                <a:rPr lang="en-US" sz="1200" i="1" smtClean="0">
                  <a:solidFill>
                    <a:srgbClr val="C00000"/>
                  </a:solidFill>
                </a:rPr>
                <a:t> &lt; 50% &amp;</a:t>
              </a:r>
            </a:p>
            <a:p>
              <a:pPr algn="ctr"/>
              <a:r>
                <a:rPr lang="en-US" sz="1200" i="1" smtClean="0">
                  <a:solidFill>
                    <a:srgbClr val="C00000"/>
                  </a:solidFill>
                </a:rPr>
                <a:t>viêm PQ mạn</a:t>
              </a:r>
              <a:endParaRPr lang="en-US" sz="1200" i="1">
                <a:solidFill>
                  <a:srgbClr val="C000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771746" y="5326253"/>
              <a:ext cx="991129" cy="196131"/>
            </a:xfrm>
            <a:prstGeom prst="rect">
              <a:avLst/>
            </a:prstGeom>
            <a:solidFill>
              <a:schemeClr val="bg1"/>
            </a:solidFill>
            <a:ln w="38100">
              <a:noFil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smtClean="0">
                  <a:solidFill>
                    <a:srgbClr val="C00000"/>
                  </a:solidFill>
                </a:rPr>
                <a:t>Azithromycin</a:t>
              </a:r>
              <a:endParaRPr lang="en-US" sz="1200" i="1">
                <a:solidFill>
                  <a:srgbClr val="C0000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00800" y="5078935"/>
              <a:ext cx="1514475" cy="180643"/>
            </a:xfrm>
            <a:prstGeom prst="rect">
              <a:avLst/>
            </a:prstGeom>
            <a:solidFill>
              <a:schemeClr val="bg1"/>
            </a:solidFill>
            <a:ln w="38100">
              <a:noFil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smtClean="0">
                  <a:solidFill>
                    <a:srgbClr val="C00000"/>
                  </a:solidFill>
                </a:rPr>
                <a:t>Trước đây có hút thuốc lá</a:t>
              </a:r>
              <a:endParaRPr lang="en-US" sz="1050" i="1">
                <a:solidFill>
                  <a:srgbClr val="C0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562100" y="5820631"/>
              <a:ext cx="6200775" cy="510319"/>
            </a:xfrm>
            <a:prstGeom prst="rect">
              <a:avLst/>
            </a:prstGeom>
            <a:solidFill>
              <a:srgbClr val="FFC000"/>
            </a:solidFill>
            <a:ln w="38100">
              <a:noFil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r>
                <a:rPr lang="en-US" sz="1100" b="1" i="1" smtClean="0">
                  <a:solidFill>
                    <a:srgbClr val="002060"/>
                  </a:solidFill>
                </a:rPr>
                <a:t>Eos = số bạch cầu ái toan trong máu (TB/</a:t>
              </a:r>
              <a:r>
                <a:rPr lang="el-GR" sz="1100" b="1" i="1">
                  <a:solidFill>
                    <a:srgbClr val="002060"/>
                  </a:solidFill>
                </a:rPr>
                <a:t>μ</a:t>
              </a:r>
              <a:r>
                <a:rPr lang="en-US" sz="1100" b="1" i="1" smtClean="0">
                  <a:solidFill>
                    <a:srgbClr val="002060"/>
                  </a:solidFill>
                </a:rPr>
                <a:t>L)</a:t>
              </a:r>
            </a:p>
            <a:p>
              <a:r>
                <a:rPr lang="en-US" sz="1100" b="1" i="1" smtClean="0">
                  <a:solidFill>
                    <a:srgbClr val="002060"/>
                  </a:solidFill>
                </a:rPr>
                <a:t>* Xem xét nếu eos ≥ 300 hoặc eos ≥ 100 VÀ ≥ 2 đợt cấp trung bình / 1 đợt cấp nhập viện</a:t>
              </a:r>
            </a:p>
            <a:p>
              <a:r>
                <a:rPr lang="en-US" sz="1100" b="1" i="1" smtClean="0">
                  <a:solidFill>
                    <a:srgbClr val="002060"/>
                  </a:solidFill>
                </a:rPr>
                <a:t>** Xem xét giảm liều hay đổi ICS nếu viêm phổi, chỉ định lần đầu không phù hợp hoặc đáp ứng kém với ICS</a:t>
              </a:r>
              <a:endParaRPr lang="en-US" sz="1100" b="1" i="1">
                <a:solidFill>
                  <a:srgbClr val="00206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654550" y="3352800"/>
              <a:ext cx="1178986" cy="35877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smtClean="0">
                  <a:solidFill>
                    <a:schemeClr val="bg1"/>
                  </a:solidFill>
                </a:rPr>
                <a:t>LABA + LAMA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5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 01: Bệnh sử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mtClean="0"/>
              <a:t>BN Nguyễn Đức N., nam, 75 tuổi</a:t>
            </a:r>
          </a:p>
          <a:p>
            <a:r>
              <a:rPr lang="en-US" smtClean="0"/>
              <a:t>COPD 4 năm, điều trị với</a:t>
            </a:r>
          </a:p>
          <a:p>
            <a:pPr lvl="1"/>
            <a:r>
              <a:rPr lang="en-US" smtClean="0"/>
              <a:t>Seretide 25/250 2x2</a:t>
            </a:r>
          </a:p>
          <a:p>
            <a:pPr lvl="1"/>
            <a:r>
              <a:rPr lang="en-US" smtClean="0"/>
              <a:t>Berodual 2 nhát khi khó thở: bệnh nhân dùng mỗi ngày</a:t>
            </a:r>
            <a:endParaRPr lang="en-US"/>
          </a:p>
          <a:p>
            <a:r>
              <a:rPr lang="en-US" smtClean="0"/>
              <a:t>Triệu chứng hiện tại: </a:t>
            </a:r>
          </a:p>
          <a:p>
            <a:pPr lvl="1"/>
            <a:r>
              <a:rPr lang="en-US" smtClean="0"/>
              <a:t>Khó thở mMRC=2, khò khè ít, ho ít, đàm ít hơi vàng</a:t>
            </a:r>
          </a:p>
          <a:p>
            <a:pPr lvl="1"/>
            <a:r>
              <a:rPr lang="en-US" smtClean="0"/>
              <a:t>Thỉnh thoảng chảy mũi trong</a:t>
            </a:r>
          </a:p>
          <a:p>
            <a:pPr lvl="1"/>
            <a:r>
              <a:rPr lang="en-US" smtClean="0"/>
              <a:t>Hay đầy bụng khi ăn no, gắng sức</a:t>
            </a:r>
          </a:p>
          <a:p>
            <a:r>
              <a:rPr lang="en-US" smtClean="0"/>
              <a:t>Tiền căn:</a:t>
            </a:r>
          </a:p>
          <a:p>
            <a:pPr lvl="1"/>
            <a:r>
              <a:rPr lang="en-US" smtClean="0"/>
              <a:t>Không nhập viện, #2 toa khoáng sinh/năm rồi</a:t>
            </a:r>
          </a:p>
          <a:p>
            <a:pPr lvl="1"/>
            <a:r>
              <a:rPr lang="en-US" smtClean="0"/>
              <a:t>Không tiền căn hen</a:t>
            </a:r>
          </a:p>
          <a:p>
            <a:pPr lvl="1"/>
            <a:r>
              <a:rPr lang="en-US" smtClean="0"/>
              <a:t>Thiếu máu cơ tim đang điều trị</a:t>
            </a:r>
          </a:p>
          <a:p>
            <a:pPr lvl="1"/>
            <a:r>
              <a:rPr lang="en-US" smtClean="0"/>
              <a:t>25 gói-năm, đã bỏ thuốc lá 30 năm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24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Ca </a:t>
            </a:r>
            <a:r>
              <a:rPr lang="en-US"/>
              <a:t>01: Hô hấp ký </a:t>
            </a:r>
            <a:r>
              <a:rPr lang="en-US" smtClean="0"/>
              <a:t>V1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68983" r="78852" b="18570"/>
          <a:stretch/>
        </p:blipFill>
        <p:spPr>
          <a:xfrm>
            <a:off x="6712229" y="1278212"/>
            <a:ext cx="2355571" cy="1524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5949" y="1278213"/>
            <a:ext cx="6483451" cy="2521008"/>
            <a:chOff x="1600200" y="1390366"/>
            <a:chExt cx="5384926" cy="209386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638"/>
            <a:stretch/>
          </p:blipFill>
          <p:spPr>
            <a:xfrm>
              <a:off x="1600200" y="1390366"/>
              <a:ext cx="5384926" cy="54003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7" t="12038" r="13680" b="61370"/>
            <a:stretch/>
          </p:blipFill>
          <p:spPr>
            <a:xfrm>
              <a:off x="1600200" y="1924050"/>
              <a:ext cx="5384926" cy="156017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0" t="65051" r="2357" b="9431"/>
          <a:stretch/>
        </p:blipFill>
        <p:spPr>
          <a:xfrm>
            <a:off x="6712229" y="2861899"/>
            <a:ext cx="2355571" cy="9373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5949" y="3859153"/>
            <a:ext cx="71692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1. </a:t>
            </a:r>
            <a:r>
              <a:rPr lang="en-US">
                <a:solidFill>
                  <a:srgbClr val="FFFF00"/>
                </a:solidFill>
              </a:rPr>
              <a:t>Hội chứng tắc nghẽn mức độ nặng, giữ nguyên sau </a:t>
            </a:r>
            <a:r>
              <a:rPr lang="en-US" smtClean="0">
                <a:solidFill>
                  <a:srgbClr val="FFFF00"/>
                </a:solidFill>
              </a:rPr>
              <a:t>thuốc</a:t>
            </a:r>
            <a:endParaRPr lang="en-US" smtClean="0">
              <a:solidFill>
                <a:schemeClr val="bg1"/>
              </a:solidFill>
            </a:endParaRPr>
          </a:p>
          <a:p>
            <a:r>
              <a:rPr lang="en-US" smtClean="0">
                <a:solidFill>
                  <a:schemeClr val="bg1"/>
                </a:solidFill>
              </a:rPr>
              <a:t>Trước thuốc: 	FEV1/VC = 0.42 &lt; LLN = 0.67</a:t>
            </a:r>
          </a:p>
          <a:p>
            <a:r>
              <a:rPr lang="en-US" smtClean="0">
                <a:solidFill>
                  <a:schemeClr val="bg1"/>
                </a:solidFill>
              </a:rPr>
              <a:t>		FEV1 = 28%</a:t>
            </a:r>
          </a:p>
          <a:p>
            <a:r>
              <a:rPr lang="en-US" smtClean="0">
                <a:solidFill>
                  <a:schemeClr val="bg1"/>
                </a:solidFill>
              </a:rPr>
              <a:t>Sau thuốc:	FEV1/VC = 0.40 &lt; LLN = 0.67</a:t>
            </a:r>
          </a:p>
          <a:p>
            <a:r>
              <a:rPr lang="en-US">
                <a:solidFill>
                  <a:schemeClr val="bg1"/>
                </a:solidFill>
              </a:rPr>
              <a:t>	</a:t>
            </a:r>
            <a:r>
              <a:rPr lang="en-US" smtClean="0">
                <a:solidFill>
                  <a:schemeClr val="bg1"/>
                </a:solidFill>
              </a:rPr>
              <a:t>	FEV1 = 33%</a:t>
            </a:r>
          </a:p>
          <a:p>
            <a:r>
              <a:rPr lang="en-US" smtClean="0">
                <a:solidFill>
                  <a:srgbClr val="FFFF00"/>
                </a:solidFill>
              </a:rPr>
              <a:t>2. Hội </a:t>
            </a:r>
            <a:r>
              <a:rPr lang="en-US">
                <a:solidFill>
                  <a:srgbClr val="FFFF00"/>
                </a:solidFill>
              </a:rPr>
              <a:t>chứng hạn chế mức độ trung bình, có đáp ứng thuốc dãn phế quản</a:t>
            </a:r>
          </a:p>
          <a:p>
            <a:r>
              <a:rPr lang="en-US" smtClean="0">
                <a:solidFill>
                  <a:schemeClr val="bg1"/>
                </a:solidFill>
              </a:rPr>
              <a:t>Trước thuốc:	VC = 52%	&lt; 80%</a:t>
            </a:r>
          </a:p>
          <a:p>
            <a:r>
              <a:rPr lang="en-US" smtClean="0">
                <a:solidFill>
                  <a:schemeClr val="bg1"/>
                </a:solidFill>
              </a:rPr>
              <a:t>Sau thuốc: 	VC = 65% &lt; 80%</a:t>
            </a:r>
          </a:p>
          <a:p>
            <a:r>
              <a:rPr lang="en-US" smtClean="0">
                <a:solidFill>
                  <a:srgbClr val="FFFF00"/>
                </a:solidFill>
              </a:rPr>
              <a:t>3. Đáp ứng thuốc dãn phế quản dương tính qua VC và PEF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652303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 2006222963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18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>
          <a:solidFill>
            <a:srgbClr val="FFFF00"/>
          </a:solidFill>
          <a:tailEnd type="none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34925">
          <a:solidFill>
            <a:srgbClr val="00B050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2334</Words>
  <Application>Microsoft Office PowerPoint</Application>
  <PresentationFormat>On-screen Show (4:3)</PresentationFormat>
  <Paragraphs>473</Paragraphs>
  <Slides>39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MS PGothic</vt:lpstr>
      <vt:lpstr>Arial</vt:lpstr>
      <vt:lpstr>BcvlypAdvTT86d47313</vt:lpstr>
      <vt:lpstr>Calibri</vt:lpstr>
      <vt:lpstr>Symbol</vt:lpstr>
      <vt:lpstr>Wingdings</vt:lpstr>
      <vt:lpstr>ヒラギノ角ゴ Pro W3</vt:lpstr>
      <vt:lpstr>Office Theme</vt:lpstr>
      <vt:lpstr>Chuyển đổi trong điều trị COPD – góc nhìn từ thực tế lâm sàng</vt:lpstr>
      <vt:lpstr>Chức năng phổi  của bệnh nhân COPD</vt:lpstr>
      <vt:lpstr>Chức năng phổi  của bệnh nhân COPD</vt:lpstr>
      <vt:lpstr>Chức năng phổi  của bệnh nhân COPD</vt:lpstr>
      <vt:lpstr>PHÂN LOẠI THEO GOLD 2020</vt:lpstr>
      <vt:lpstr>LABA/LAMA  trong điều trị COPD ổn định</vt:lpstr>
      <vt:lpstr>LABA/LAMA  trong điều trị COPD ổn định</vt:lpstr>
      <vt:lpstr>Ca 01: Bệnh sử</vt:lpstr>
      <vt:lpstr>Ca 01: Hô hấp ký V1 </vt:lpstr>
      <vt:lpstr>Ca 01: Phế thân ký V1 </vt:lpstr>
      <vt:lpstr>Ca 01: Khả năng khuếch tán V1</vt:lpstr>
      <vt:lpstr>Ca 01: Tổng phân tích  tế bào máu V1 </vt:lpstr>
      <vt:lpstr>Ca 01: Điều trị V1</vt:lpstr>
      <vt:lpstr>Ca 01: Tái khám sau 3 tuần</vt:lpstr>
      <vt:lpstr>Ca 01: Hô hấp ký V2</vt:lpstr>
      <vt:lpstr>Ca 01: Phế thân ký V2</vt:lpstr>
      <vt:lpstr>ILLUMINATE: 523 BN COPD trung bình-nặng, không có tiền sử đợt cấp</vt:lpstr>
      <vt:lpstr>ILLUMINATE: 523 BN COPD trung bình-nặng, không có tiền sử đợt cấp</vt:lpstr>
      <vt:lpstr>ILLUMINATE: 523 BN COPD trung bình-nặng, không có tiền sử đợt cấp</vt:lpstr>
      <vt:lpstr>Ca 02: Bệnh sử</vt:lpstr>
      <vt:lpstr>Ca 02: Hô hấp ký V1 </vt:lpstr>
      <vt:lpstr>Ca 02: Phế thân ký V1</vt:lpstr>
      <vt:lpstr>Ca 02: Khả năng khuếch tán V1</vt:lpstr>
      <vt:lpstr>Ca 02: Điều trị V1</vt:lpstr>
      <vt:lpstr>Ca 02: Tái khám sau 1-6 tháng</vt:lpstr>
      <vt:lpstr>Ca 02: CPET sau 3 tháng</vt:lpstr>
      <vt:lpstr>Ca 02: CPET sau 3 tháng</vt:lpstr>
      <vt:lpstr>Ca 02: CPET sau 3 tháng</vt:lpstr>
      <vt:lpstr>Ứ khí động học ở bệnh nhân COPD</vt:lpstr>
      <vt:lpstr>NC SHINE: 2.144 BN COPD trung bình-nặng</vt:lpstr>
      <vt:lpstr>Ca 02: Hô hấp ký sau 6 tháng</vt:lpstr>
      <vt:lpstr>Ca 02: Phế thân ký sau 6 tháng</vt:lpstr>
      <vt:lpstr>Ca 02: Khả năng khuếch tán sau 6 tháng</vt:lpstr>
      <vt:lpstr>NC SPARK: 2.224 BN COPD nặng-rất nặng, tiền sử đợt cấp</vt:lpstr>
      <vt:lpstr>Breezhaler có kháng lực thấp</vt:lpstr>
      <vt:lpstr>Breezhaler dễ kiểm tra thuốc đã phóng thích bằng các giác quan</vt:lpstr>
      <vt:lpstr>Kết luận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Diễn giải kết quả hô hấp ký  và chẩn đoán bệnh phổi bằng Z-score</dc:title>
  <dc:creator>Tai Tran Quoc</dc:creator>
  <cp:lastModifiedBy>Admin</cp:lastModifiedBy>
  <cp:revision>1406</cp:revision>
  <dcterms:created xsi:type="dcterms:W3CDTF">2006-08-16T00:00:00Z</dcterms:created>
  <dcterms:modified xsi:type="dcterms:W3CDTF">2020-06-24T07:01:42Z</dcterms:modified>
</cp:coreProperties>
</file>