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31"/>
  </p:notesMasterIdLst>
  <p:sldIdLst>
    <p:sldId id="256" r:id="rId2"/>
    <p:sldId id="285" r:id="rId3"/>
    <p:sldId id="257" r:id="rId4"/>
    <p:sldId id="260" r:id="rId5"/>
    <p:sldId id="286" r:id="rId6"/>
    <p:sldId id="287" r:id="rId7"/>
    <p:sldId id="261" r:id="rId8"/>
    <p:sldId id="282" r:id="rId9"/>
    <p:sldId id="280" r:id="rId10"/>
    <p:sldId id="272" r:id="rId11"/>
    <p:sldId id="283" r:id="rId12"/>
    <p:sldId id="271" r:id="rId13"/>
    <p:sldId id="284" r:id="rId14"/>
    <p:sldId id="275" r:id="rId15"/>
    <p:sldId id="276" r:id="rId16"/>
    <p:sldId id="277" r:id="rId17"/>
    <p:sldId id="278" r:id="rId18"/>
    <p:sldId id="281" r:id="rId19"/>
    <p:sldId id="262" r:id="rId20"/>
    <p:sldId id="264" r:id="rId21"/>
    <p:sldId id="263" r:id="rId22"/>
    <p:sldId id="259" r:id="rId23"/>
    <p:sldId id="265" r:id="rId24"/>
    <p:sldId id="270" r:id="rId25"/>
    <p:sldId id="267" r:id="rId26"/>
    <p:sldId id="268" r:id="rId27"/>
    <p:sldId id="269" r:id="rId28"/>
    <p:sldId id="289"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80567" autoAdjust="0"/>
  </p:normalViewPr>
  <p:slideViewPr>
    <p:cSldViewPr snapToGrid="0">
      <p:cViewPr varScale="1">
        <p:scale>
          <a:sx n="54" d="100"/>
          <a:sy n="54" d="100"/>
        </p:scale>
        <p:origin x="9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F01C1-AC39-4091-8B86-7DF14BB263C3}"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34D28-AEAB-45C3-A3B8-09CCD7B14035}" type="slidenum">
              <a:rPr lang="en-US" smtClean="0"/>
              <a:t>‹#›</a:t>
            </a:fld>
            <a:endParaRPr lang="en-US"/>
          </a:p>
        </p:txBody>
      </p:sp>
    </p:spTree>
    <p:extLst>
      <p:ext uri="{BB962C8B-B14F-4D97-AF65-F5344CB8AC3E}">
        <p14:creationId xmlns:p14="http://schemas.microsoft.com/office/powerpoint/2010/main" val="254713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Dyspnoea</a:t>
            </a:r>
            <a:r>
              <a:rPr lang="en-US" dirty="0"/>
              <a:t> can occur for many reasons other than cardiorespiratory disease, including metabolic acidosis, anxiety and pain, and treatment with oxygen is not indicated in these cases</a:t>
            </a:r>
          </a:p>
          <a:p>
            <a:r>
              <a:rPr lang="en-US" dirty="0" err="1"/>
              <a:t>Hyperoxaemia</a:t>
            </a:r>
            <a:r>
              <a:rPr lang="en-US" dirty="0"/>
              <a:t> can cause coronary vasoconstriction</a:t>
            </a:r>
          </a:p>
        </p:txBody>
      </p:sp>
      <p:sp>
        <p:nvSpPr>
          <p:cNvPr id="4" name="Slide Number Placeholder 3"/>
          <p:cNvSpPr>
            <a:spLocks noGrp="1"/>
          </p:cNvSpPr>
          <p:nvPr>
            <p:ph type="sldNum" sz="quarter" idx="5"/>
          </p:nvPr>
        </p:nvSpPr>
        <p:spPr/>
        <p:txBody>
          <a:bodyPr/>
          <a:lstStyle/>
          <a:p>
            <a:fld id="{85C34D28-AEAB-45C3-A3B8-09CCD7B14035}" type="slidenum">
              <a:rPr lang="en-US" smtClean="0"/>
              <a:t>3</a:t>
            </a:fld>
            <a:endParaRPr lang="en-US"/>
          </a:p>
        </p:txBody>
      </p:sp>
    </p:spTree>
    <p:extLst>
      <p:ext uri="{BB962C8B-B14F-4D97-AF65-F5344CB8AC3E}">
        <p14:creationId xmlns:p14="http://schemas.microsoft.com/office/powerpoint/2010/main" val="132652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021"/>
                </a:solidFill>
                <a:effectLst/>
                <a:latin typeface="Minion-Regular"/>
              </a:rPr>
              <a:t>The user judges the performance of an O2 </a:t>
            </a:r>
            <a:r>
              <a:rPr lang="en-US" sz="1800" b="0" i="0" dirty="0">
                <a:solidFill>
                  <a:srgbClr val="242021"/>
                </a:solidFill>
                <a:effectLst/>
                <a:latin typeface="Minion-Regular-Identity-H"/>
              </a:rPr>
              <a:t>delivery system by answering two key questions: </a:t>
            </a:r>
          </a:p>
          <a:p>
            <a:pPr marL="342900" indent="-342900">
              <a:buAutoNum type="arabicParenBoth"/>
            </a:pPr>
            <a:r>
              <a:rPr lang="en-US" sz="1800" b="0" i="0" dirty="0">
                <a:solidFill>
                  <a:srgbClr val="242021"/>
                </a:solidFill>
                <a:effectLst/>
                <a:latin typeface="Minion-Regular-Identity-H"/>
              </a:rPr>
              <a:t>How much </a:t>
            </a:r>
            <a:r>
              <a:rPr lang="en-US" sz="1800" b="0" i="0" dirty="0">
                <a:solidFill>
                  <a:srgbClr val="242021"/>
                </a:solidFill>
                <a:effectLst/>
                <a:latin typeface="Minion-Regular"/>
              </a:rPr>
              <a:t>O2 </a:t>
            </a:r>
            <a:r>
              <a:rPr lang="en-US" sz="1800" b="0" i="0" dirty="0">
                <a:solidFill>
                  <a:srgbClr val="242021"/>
                </a:solidFill>
                <a:effectLst/>
                <a:latin typeface="Minion-Regular-Identity-H"/>
              </a:rPr>
              <a:t>can the system deliver (FiO</a:t>
            </a:r>
            <a:r>
              <a:rPr lang="en-US" sz="1800" b="0" i="0" dirty="0">
                <a:solidFill>
                  <a:srgbClr val="242021"/>
                </a:solidFill>
                <a:effectLst/>
                <a:latin typeface="Minion-Regular"/>
              </a:rPr>
              <a:t>2 </a:t>
            </a:r>
            <a:r>
              <a:rPr lang="en-US" sz="1800" b="0" i="0" dirty="0">
                <a:solidFill>
                  <a:srgbClr val="242021"/>
                </a:solidFill>
                <a:effectLst/>
                <a:latin typeface="Minion-Regular-Identity-H"/>
              </a:rPr>
              <a:t>or FiO</a:t>
            </a:r>
            <a:r>
              <a:rPr lang="en-US" sz="1800" b="0" i="0" dirty="0">
                <a:solidFill>
                  <a:srgbClr val="242021"/>
                </a:solidFill>
                <a:effectLst/>
                <a:latin typeface="Minion-Regular"/>
              </a:rPr>
              <a:t>2 range)? </a:t>
            </a:r>
          </a:p>
          <a:p>
            <a:pPr marL="0" indent="0">
              <a:buNone/>
            </a:pPr>
            <a:r>
              <a:rPr lang="en-US" sz="1800" b="0" i="0" dirty="0">
                <a:solidFill>
                  <a:srgbClr val="242021"/>
                </a:solidFill>
                <a:effectLst/>
                <a:latin typeface="Minion-Regular"/>
              </a:rPr>
              <a:t>(2) Does the d</a:t>
            </a:r>
            <a:r>
              <a:rPr lang="en-US" sz="1800" b="0" i="0" dirty="0">
                <a:solidFill>
                  <a:srgbClr val="242021"/>
                </a:solidFill>
                <a:effectLst/>
                <a:latin typeface="Minion-Regular-Identity-H"/>
              </a:rPr>
              <a:t>elivered FiO</a:t>
            </a:r>
            <a:r>
              <a:rPr lang="en-US" sz="1800" b="0" i="0" dirty="0">
                <a:solidFill>
                  <a:srgbClr val="242021"/>
                </a:solidFill>
                <a:effectLst/>
                <a:latin typeface="Minion-Regular"/>
              </a:rPr>
              <a:t>2 remain fixed or vary under changing patient</a:t>
            </a:r>
            <a:br>
              <a:rPr lang="en-US" sz="1800" b="0" i="0" dirty="0">
                <a:solidFill>
                  <a:srgbClr val="242021"/>
                </a:solidFill>
                <a:effectLst/>
                <a:latin typeface="Minion-Regular"/>
              </a:rPr>
            </a:br>
            <a:r>
              <a:rPr lang="en-US" sz="1800" b="0" i="0" dirty="0">
                <a:solidFill>
                  <a:srgbClr val="242021"/>
                </a:solidFill>
                <a:effectLst/>
                <a:latin typeface="Minion-Regular"/>
              </a:rPr>
              <a:t>demands?</a:t>
            </a:r>
            <a:r>
              <a:rPr lang="en-US" dirty="0"/>
              <a:t> </a:t>
            </a:r>
            <a:br>
              <a:rPr lang="en-US" dirty="0"/>
            </a:br>
            <a:r>
              <a:rPr lang="en-US" dirty="0"/>
              <a:t>A</a:t>
            </a:r>
            <a:r>
              <a:rPr lang="en-US" sz="1800" b="0" i="0" dirty="0">
                <a:solidFill>
                  <a:srgbClr val="242021"/>
                </a:solidFill>
                <a:effectLst/>
                <a:latin typeface="Minion-Regular-Identity-H"/>
              </a:rPr>
              <a:t> flow of 8 L/min or less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85C34D28-AEAB-45C3-A3B8-09CCD7B14035}" type="slidenum">
              <a:rPr lang="en-US" smtClean="0"/>
              <a:t>11</a:t>
            </a:fld>
            <a:endParaRPr lang="en-US"/>
          </a:p>
        </p:txBody>
      </p:sp>
    </p:spTree>
    <p:extLst>
      <p:ext uri="{BB962C8B-B14F-4D97-AF65-F5344CB8AC3E}">
        <p14:creationId xmlns:p14="http://schemas.microsoft.com/office/powerpoint/2010/main" val="189002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021"/>
                </a:solidFill>
                <a:effectLst/>
                <a:latin typeface="Minion-Regular"/>
              </a:rPr>
              <a:t>In the presence of high PaO2</a:t>
            </a:r>
            <a:r>
              <a:rPr lang="en-US" sz="1800" b="0" i="0" dirty="0">
                <a:solidFill>
                  <a:srgbClr val="242021"/>
                </a:solidFill>
                <a:effectLst/>
                <a:latin typeface="Minion-Regular-Identity-H"/>
              </a:rPr>
              <a:t>, free radicals can overwhelm the body’s normal antioxidant system and cause cell damage. Cell damage provokes an immune response and causes tissue </a:t>
            </a:r>
            <a:r>
              <a:rPr lang="en-US" sz="1800" b="0" i="0" dirty="0">
                <a:solidFill>
                  <a:srgbClr val="242021"/>
                </a:solidFill>
                <a:effectLst/>
                <a:latin typeface="Minion-Regular"/>
              </a:rPr>
              <a:t>infiltration by neutrophils and macrophages. These scavenger </a:t>
            </a:r>
            <a:r>
              <a:rPr lang="en-US" sz="1800" b="0" i="0" dirty="0">
                <a:solidFill>
                  <a:srgbClr val="242021"/>
                </a:solidFill>
                <a:effectLst/>
                <a:latin typeface="Minion-Regular-Identity-H"/>
              </a:rPr>
              <a:t>cells release inflammatory mediators that worsen the initial injury. </a:t>
            </a:r>
            <a:r>
              <a:rPr lang="en-US" sz="1800" b="0" i="0" dirty="0">
                <a:solidFill>
                  <a:srgbClr val="242021"/>
                </a:solidFill>
                <a:effectLst/>
                <a:latin typeface="Minion-Regular"/>
              </a:rPr>
              <a:t>At the same time, local neutrophils and platelets may release </a:t>
            </a:r>
            <a:r>
              <a:rPr lang="en-US" sz="1800" b="0" i="0" dirty="0">
                <a:solidFill>
                  <a:srgbClr val="242021"/>
                </a:solidFill>
                <a:effectLst/>
                <a:latin typeface="Minion-Regular-Identity-H"/>
              </a:rPr>
              <a:t>more free radicals, which continue the process </a:t>
            </a:r>
            <a:br>
              <a:rPr lang="en-US" dirty="0"/>
            </a:br>
            <a:endParaRPr lang="en-US" dirty="0"/>
          </a:p>
        </p:txBody>
      </p:sp>
      <p:sp>
        <p:nvSpPr>
          <p:cNvPr id="4" name="Slide Number Placeholder 3"/>
          <p:cNvSpPr>
            <a:spLocks noGrp="1"/>
          </p:cNvSpPr>
          <p:nvPr>
            <p:ph type="sldNum" sz="quarter" idx="5"/>
          </p:nvPr>
        </p:nvSpPr>
        <p:spPr/>
        <p:txBody>
          <a:bodyPr/>
          <a:lstStyle/>
          <a:p>
            <a:fld id="{85C34D28-AEAB-45C3-A3B8-09CCD7B14035}" type="slidenum">
              <a:rPr lang="en-US" smtClean="0"/>
              <a:t>14</a:t>
            </a:fld>
            <a:endParaRPr lang="en-US"/>
          </a:p>
        </p:txBody>
      </p:sp>
    </p:spTree>
    <p:extLst>
      <p:ext uri="{BB962C8B-B14F-4D97-AF65-F5344CB8AC3E}">
        <p14:creationId xmlns:p14="http://schemas.microsoft.com/office/powerpoint/2010/main" val="176768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021"/>
                </a:solidFill>
                <a:effectLst/>
                <a:latin typeface="Minion-Regular"/>
              </a:rPr>
              <a:t>Hyperoxia has been defined by several studies as a PaO2 greater than 300 mm Hg</a:t>
            </a:r>
            <a:r>
              <a:rPr lang="en-US" dirty="0"/>
              <a:t> </a:t>
            </a:r>
          </a:p>
          <a:p>
            <a:r>
              <a:rPr lang="en-US" sz="1800" b="0" i="0" dirty="0">
                <a:solidFill>
                  <a:srgbClr val="242021"/>
                </a:solidFill>
                <a:effectLst/>
                <a:latin typeface="Minion-Regular"/>
              </a:rPr>
              <a:t>These studies demonstrate hyperoxia induced vasoconstriction, decreased cardiac output, and decreased perfusion to the brain, </a:t>
            </a:r>
            <a:r>
              <a:rPr lang="en-US" sz="1800" b="0" i="0" dirty="0">
                <a:solidFill>
                  <a:srgbClr val="242021"/>
                </a:solidFill>
                <a:effectLst/>
                <a:latin typeface="Minion-Regular-Identity-H"/>
              </a:rPr>
              <a:t>heart, and skeletal muscles. </a:t>
            </a:r>
          </a:p>
          <a:p>
            <a:r>
              <a:rPr lang="en-US" sz="1800" b="0" i="0" dirty="0">
                <a:solidFill>
                  <a:srgbClr val="242021"/>
                </a:solidFill>
                <a:effectLst/>
                <a:latin typeface="Minion-Regular-Identity-H"/>
              </a:rPr>
              <a:t>The threshold appears clinically </a:t>
            </a:r>
            <a:r>
              <a:rPr lang="en-US" sz="1800" b="0" i="0" dirty="0">
                <a:solidFill>
                  <a:srgbClr val="242021"/>
                </a:solidFill>
                <a:effectLst/>
                <a:latin typeface="Minion-Regular"/>
              </a:rPr>
              <a:t>important at a PaO2 of greater than 150 mm Hg</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85C34D28-AEAB-45C3-A3B8-09CCD7B14035}" type="slidenum">
              <a:rPr lang="en-US" smtClean="0"/>
              <a:t>15</a:t>
            </a:fld>
            <a:endParaRPr lang="en-US"/>
          </a:p>
        </p:txBody>
      </p:sp>
    </p:spTree>
    <p:extLst>
      <p:ext uri="{BB962C8B-B14F-4D97-AF65-F5344CB8AC3E}">
        <p14:creationId xmlns:p14="http://schemas.microsoft.com/office/powerpoint/2010/main" val="353198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dirty="0" err="1">
                <a:solidFill>
                  <a:srgbClr val="242021"/>
                </a:solidFill>
                <a:effectLst/>
                <a:latin typeface="Minion-Regular-Identity-H"/>
              </a:rPr>
              <a:t>Giảm</a:t>
            </a:r>
            <a:r>
              <a:rPr lang="en-US" sz="1800" b="0" i="0" dirty="0">
                <a:solidFill>
                  <a:srgbClr val="242021"/>
                </a:solidFill>
                <a:effectLst/>
                <a:latin typeface="Minion-Regular-Identity-H"/>
              </a:rPr>
              <a:t> </a:t>
            </a:r>
            <a:r>
              <a:rPr lang="en-US" sz="1800" b="0" i="0" dirty="0" err="1">
                <a:solidFill>
                  <a:srgbClr val="242021"/>
                </a:solidFill>
                <a:effectLst/>
                <a:latin typeface="Minion-Regular-Identity-H"/>
              </a:rPr>
              <a:t>thông</a:t>
            </a:r>
            <a:r>
              <a:rPr lang="en-US" sz="1800" b="0" i="0" dirty="0">
                <a:solidFill>
                  <a:srgbClr val="242021"/>
                </a:solidFill>
                <a:effectLst/>
                <a:latin typeface="Minion-Regular-Identity-H"/>
              </a:rPr>
              <a:t> </a:t>
            </a:r>
            <a:r>
              <a:rPr lang="en-US" sz="1800" b="0" i="0" dirty="0" err="1">
                <a:solidFill>
                  <a:srgbClr val="242021"/>
                </a:solidFill>
                <a:effectLst/>
                <a:latin typeface="Minion-Regular-Identity-H"/>
              </a:rPr>
              <a:t>khí</a:t>
            </a:r>
            <a:r>
              <a:rPr lang="en-US" sz="1800" b="0" i="0" dirty="0">
                <a:solidFill>
                  <a:srgbClr val="242021"/>
                </a:solidFill>
                <a:effectLst/>
                <a:latin typeface="Minion-Regular-Identity-H"/>
              </a:rPr>
              <a:t> </a:t>
            </a:r>
          </a:p>
          <a:p>
            <a:pPr marL="342900" indent="-342900">
              <a:buAutoNum type="arabicPeriod"/>
            </a:pPr>
            <a:r>
              <a:rPr lang="en-US" sz="1800" b="0" i="0" dirty="0" err="1">
                <a:solidFill>
                  <a:srgbClr val="242021"/>
                </a:solidFill>
                <a:effectLst/>
                <a:latin typeface="Minion-Regular-Identity-H"/>
              </a:rPr>
              <a:t>Gắn</a:t>
            </a:r>
            <a:r>
              <a:rPr lang="en-US" sz="1800" b="0" i="0" dirty="0">
                <a:solidFill>
                  <a:srgbClr val="242021"/>
                </a:solidFill>
                <a:effectLst/>
                <a:latin typeface="Minion-Regular-Identity-H"/>
              </a:rPr>
              <a:t> </a:t>
            </a:r>
            <a:r>
              <a:rPr lang="en-US" sz="1800" b="0" i="0" dirty="0" err="1">
                <a:solidFill>
                  <a:srgbClr val="242021"/>
                </a:solidFill>
                <a:effectLst/>
                <a:latin typeface="Minion-Regular-Identity-H"/>
              </a:rPr>
              <a:t>vào</a:t>
            </a:r>
            <a:r>
              <a:rPr lang="en-US" sz="1800" b="0" i="0" dirty="0">
                <a:solidFill>
                  <a:srgbClr val="242021"/>
                </a:solidFill>
                <a:effectLst/>
                <a:latin typeface="Minion-Regular-Identity-H"/>
              </a:rPr>
              <a:t> Hb </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đẩy</a:t>
            </a:r>
            <a:r>
              <a:rPr lang="en-US" sz="1800" b="0" i="0" dirty="0">
                <a:solidFill>
                  <a:srgbClr val="242021"/>
                </a:solidFill>
                <a:effectLst/>
                <a:latin typeface="Minion-Regular-Identity-H"/>
                <a:sym typeface="Wingdings" panose="05000000000000000000" pitchFamily="2" charset="2"/>
              </a:rPr>
              <a:t> CO2 ra </a:t>
            </a:r>
            <a:r>
              <a:rPr lang="en-US" sz="1800" b="0" i="0" dirty="0" err="1">
                <a:solidFill>
                  <a:srgbClr val="242021"/>
                </a:solidFill>
                <a:effectLst/>
                <a:latin typeface="Minion-Regular-Identity-H"/>
                <a:sym typeface="Wingdings" panose="05000000000000000000" pitchFamily="2" charset="2"/>
              </a:rPr>
              <a:t>ngoài</a:t>
            </a:r>
            <a:r>
              <a:rPr lang="en-US" sz="1800" b="0" i="0" dirty="0">
                <a:solidFill>
                  <a:srgbClr val="242021"/>
                </a:solidFill>
                <a:effectLst/>
                <a:latin typeface="Minion-Regular-Identity-H"/>
                <a:sym typeface="Wingdings" panose="05000000000000000000" pitchFamily="2" charset="2"/>
              </a:rPr>
              <a:t> </a:t>
            </a:r>
          </a:p>
          <a:p>
            <a:pPr marL="342900" indent="-342900">
              <a:buAutoNum type="arabicPeriod"/>
            </a:pPr>
            <a:r>
              <a:rPr lang="en-US" sz="1800" b="0" i="0" dirty="0" err="1">
                <a:solidFill>
                  <a:srgbClr val="242021"/>
                </a:solidFill>
                <a:effectLst/>
                <a:latin typeface="Minion-Regular-Identity-H"/>
                <a:sym typeface="Wingdings" panose="05000000000000000000" pitchFamily="2" charset="2"/>
              </a:rPr>
              <a:t>Rối</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loạn</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thông</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khí</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tưới</a:t>
            </a:r>
            <a:r>
              <a:rPr lang="en-US" sz="1800" b="0" i="0" dirty="0">
                <a:solidFill>
                  <a:srgbClr val="242021"/>
                </a:solidFill>
                <a:effectLst/>
                <a:latin typeface="Minion-Regular-Identity-H"/>
                <a:sym typeface="Wingdings" panose="05000000000000000000" pitchFamily="2" charset="2"/>
              </a:rPr>
              <a:t> </a:t>
            </a:r>
            <a:r>
              <a:rPr lang="en-US" sz="1800" b="0" i="0" dirty="0" err="1">
                <a:solidFill>
                  <a:srgbClr val="242021"/>
                </a:solidFill>
                <a:effectLst/>
                <a:latin typeface="Minion-Regular-Identity-H"/>
                <a:sym typeface="Wingdings" panose="05000000000000000000" pitchFamily="2" charset="2"/>
              </a:rPr>
              <a:t>máu</a:t>
            </a:r>
            <a:r>
              <a:rPr lang="en-US" sz="1800" b="0" i="0" dirty="0">
                <a:solidFill>
                  <a:srgbClr val="242021"/>
                </a:solidFill>
                <a:effectLst/>
                <a:latin typeface="Minion-Regular-Identity-H"/>
                <a:sym typeface="Wingdings" panose="05000000000000000000" pitchFamily="2" charset="2"/>
              </a:rPr>
              <a:t> </a:t>
            </a:r>
            <a:endParaRPr lang="en-US" sz="1800" b="0" i="0" dirty="0">
              <a:solidFill>
                <a:srgbClr val="242021"/>
              </a:solidFill>
              <a:effectLst/>
              <a:latin typeface="Minion-Regular-Identity-H"/>
            </a:endParaRPr>
          </a:p>
          <a:p>
            <a:r>
              <a:rPr lang="en-US" sz="1800" b="0" i="0" dirty="0">
                <a:solidFill>
                  <a:srgbClr val="242021"/>
                </a:solidFill>
                <a:effectLst/>
                <a:latin typeface="Minion-Regular-Identity-H"/>
              </a:rPr>
              <a:t>One theory on why this small group of COPD patients </a:t>
            </a:r>
            <a:r>
              <a:rPr lang="en-US" sz="1800" b="0" i="0" dirty="0" err="1">
                <a:solidFill>
                  <a:srgbClr val="242021"/>
                </a:solidFill>
                <a:effectLst/>
                <a:latin typeface="Minion-Regular"/>
              </a:rPr>
              <a:t>hypoventilate</a:t>
            </a:r>
            <a:r>
              <a:rPr lang="en-US" sz="1800" b="0" i="0" dirty="0">
                <a:solidFill>
                  <a:srgbClr val="242021"/>
                </a:solidFill>
                <a:effectLst/>
                <a:latin typeface="Minion-Regular"/>
              </a:rPr>
              <a:t> is that O2 administration and the resulting increase in arterial oxygen levels cause suppression of the hypoxic drive. In this subset of COPD patients, the normal response to increase ventilation in the presence of high partial pressure of carbon dioxide (PaCO2) is blunted and the primary stimulus to breathe </a:t>
            </a:r>
            <a:r>
              <a:rPr lang="en-US" sz="1800" b="0" i="0" dirty="0">
                <a:solidFill>
                  <a:srgbClr val="242021"/>
                </a:solidFill>
                <a:effectLst/>
                <a:latin typeface="Minion-Regular-Identity-H"/>
              </a:rPr>
              <a:t>becomes lack of O</a:t>
            </a:r>
            <a:r>
              <a:rPr lang="en-US" sz="1800" b="0" i="0" dirty="0">
                <a:solidFill>
                  <a:srgbClr val="242021"/>
                </a:solidFill>
                <a:effectLst/>
                <a:latin typeface="Minion-Regular"/>
              </a:rPr>
              <a:t>2 as sensed by the peripheral chemoreceptors. The increase in the blood O2 level in these patients suppresses peripheral chemoreceptors, depresses ventilatory drive, and elevates the PaCO2.</a:t>
            </a:r>
            <a:r>
              <a:rPr lang="en-US" sz="1800" b="0" i="0" dirty="0">
                <a:solidFill>
                  <a:srgbClr val="0080AC"/>
                </a:solidFill>
                <a:effectLst/>
                <a:latin typeface="Minion-Regular"/>
              </a:rPr>
              <a:t>16,17 </a:t>
            </a:r>
            <a:r>
              <a:rPr lang="en-US" sz="1800" b="0" i="0" dirty="0">
                <a:solidFill>
                  <a:srgbClr val="242021"/>
                </a:solidFill>
                <a:effectLst/>
                <a:latin typeface="Minion-Regular"/>
              </a:rPr>
              <a:t>It is further suspected that high blood O2 levels in such patients may also disrupt the normal ventilation/ perfusion balance and cause an increase in dead space–to–tidal volume ratio (VD/VT) and in PaCO2.</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85C34D28-AEAB-45C3-A3B8-09CCD7B14035}" type="slidenum">
              <a:rPr lang="en-US" smtClean="0"/>
              <a:t>17</a:t>
            </a:fld>
            <a:endParaRPr lang="en-US"/>
          </a:p>
        </p:txBody>
      </p:sp>
    </p:spTree>
    <p:extLst>
      <p:ext uri="{BB962C8B-B14F-4D97-AF65-F5344CB8AC3E}">
        <p14:creationId xmlns:p14="http://schemas.microsoft.com/office/powerpoint/2010/main" val="190426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alteration in oxygen therapy should be reassessed in 30–60 min by repeat ABG</a:t>
            </a:r>
          </a:p>
        </p:txBody>
      </p:sp>
      <p:sp>
        <p:nvSpPr>
          <p:cNvPr id="4" name="Slide Number Placeholder 3"/>
          <p:cNvSpPr>
            <a:spLocks noGrp="1"/>
          </p:cNvSpPr>
          <p:nvPr>
            <p:ph type="sldNum" sz="quarter" idx="5"/>
          </p:nvPr>
        </p:nvSpPr>
        <p:spPr/>
        <p:txBody>
          <a:bodyPr/>
          <a:lstStyle/>
          <a:p>
            <a:fld id="{85C34D28-AEAB-45C3-A3B8-09CCD7B14035}" type="slidenum">
              <a:rPr lang="en-US" smtClean="0"/>
              <a:t>22</a:t>
            </a:fld>
            <a:endParaRPr lang="en-US"/>
          </a:p>
        </p:txBody>
      </p:sp>
    </p:spTree>
    <p:extLst>
      <p:ext uri="{BB962C8B-B14F-4D97-AF65-F5344CB8AC3E}">
        <p14:creationId xmlns:p14="http://schemas.microsoft.com/office/powerpoint/2010/main" val="13178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Điểm</a:t>
            </a:r>
            <a:r>
              <a:rPr lang="en-US" dirty="0"/>
              <a:t> </a:t>
            </a:r>
            <a:r>
              <a:rPr lang="en-US" dirty="0" err="1"/>
              <a:t>cảnh</a:t>
            </a:r>
            <a:r>
              <a:rPr lang="en-US" dirty="0"/>
              <a:t> </a:t>
            </a:r>
            <a:r>
              <a:rPr lang="en-US" dirty="0" err="1"/>
              <a:t>báo</a:t>
            </a:r>
            <a:r>
              <a:rPr lang="en-US" dirty="0"/>
              <a:t> </a:t>
            </a:r>
            <a:r>
              <a:rPr lang="en-US" dirty="0" err="1"/>
              <a:t>xấu</a:t>
            </a:r>
            <a:r>
              <a:rPr lang="en-US" dirty="0"/>
              <a:t> </a:t>
            </a:r>
            <a:r>
              <a:rPr lang="en-US" dirty="0" err="1"/>
              <a:t>đi</a:t>
            </a:r>
            <a:r>
              <a:rPr lang="en-US" dirty="0"/>
              <a:t> </a:t>
            </a:r>
          </a:p>
          <a:p>
            <a:pPr marL="228600" indent="-228600">
              <a:buAutoNum type="arabicPeriod"/>
            </a:pPr>
            <a:r>
              <a:rPr lang="en-US" dirty="0" err="1"/>
              <a:t>Diễn</a:t>
            </a:r>
            <a:r>
              <a:rPr lang="en-US" dirty="0"/>
              <a:t> </a:t>
            </a:r>
            <a:r>
              <a:rPr lang="en-US" dirty="0" err="1"/>
              <a:t>tiến</a:t>
            </a:r>
            <a:r>
              <a:rPr lang="en-US" dirty="0"/>
              <a:t> distress sang </a:t>
            </a:r>
            <a:r>
              <a:rPr lang="en-US" dirty="0" err="1"/>
              <a:t>suy</a:t>
            </a:r>
            <a:r>
              <a:rPr lang="en-US" dirty="0"/>
              <a:t> </a:t>
            </a:r>
            <a:r>
              <a:rPr lang="en-US" dirty="0" err="1"/>
              <a:t>hô</a:t>
            </a:r>
            <a:r>
              <a:rPr lang="en-US" dirty="0"/>
              <a:t> </a:t>
            </a:r>
            <a:r>
              <a:rPr lang="en-US" dirty="0" err="1"/>
              <a:t>hấp</a:t>
            </a:r>
            <a:r>
              <a:rPr lang="en-US" dirty="0"/>
              <a:t> </a:t>
            </a:r>
          </a:p>
          <a:p>
            <a:pPr marL="228600" indent="-228600">
              <a:buAutoNum type="arabicPeriod"/>
            </a:pPr>
            <a:r>
              <a:rPr lang="en-US" dirty="0" err="1"/>
              <a:t>Rox</a:t>
            </a:r>
            <a:r>
              <a:rPr lang="en-US" dirty="0"/>
              <a:t> index</a:t>
            </a:r>
          </a:p>
        </p:txBody>
      </p:sp>
      <p:sp>
        <p:nvSpPr>
          <p:cNvPr id="4" name="Slide Number Placeholder 3"/>
          <p:cNvSpPr>
            <a:spLocks noGrp="1"/>
          </p:cNvSpPr>
          <p:nvPr>
            <p:ph type="sldNum" sz="quarter" idx="5"/>
          </p:nvPr>
        </p:nvSpPr>
        <p:spPr/>
        <p:txBody>
          <a:bodyPr/>
          <a:lstStyle/>
          <a:p>
            <a:fld id="{85C34D28-AEAB-45C3-A3B8-09CCD7B14035}" type="slidenum">
              <a:rPr lang="en-US" smtClean="0"/>
              <a:t>23</a:t>
            </a:fld>
            <a:endParaRPr lang="en-US"/>
          </a:p>
        </p:txBody>
      </p:sp>
    </p:spTree>
    <p:extLst>
      <p:ext uri="{BB962C8B-B14F-4D97-AF65-F5344CB8AC3E}">
        <p14:creationId xmlns:p14="http://schemas.microsoft.com/office/powerpoint/2010/main" val="126542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025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3246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78081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02202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2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0933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5/12/2021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5156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78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345051-2045-45DA-935E-2E3CA1A69ADC}" type="datetimeFigureOut">
              <a:rPr lang="en-US" smtClean="0"/>
              <a:t>5/12/2021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56830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345051-2045-45DA-935E-2E3CA1A69ADC}" type="datetimeFigureOut">
              <a:rPr lang="en-US" smtClean="0"/>
              <a:t>5/12/2021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8126807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8425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345051-2045-45DA-935E-2E3CA1A69ADC}" type="datetimeFigureOut">
              <a:rPr lang="en-US" smtClean="0"/>
              <a:t>5/12/2021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CD31F4-64FA-4BA0-9498-67783267A8C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3342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9972104E-6074-4558-9FDE-4DCCB95062B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1717" b="22033"/>
          <a:stretch/>
        </p:blipFill>
        <p:spPr>
          <a:xfrm>
            <a:off x="20" y="10"/>
            <a:ext cx="12191980" cy="6857990"/>
          </a:xfrm>
          <a:prstGeom prst="rect">
            <a:avLst/>
          </a:prstGeom>
        </p:spPr>
      </p:pic>
      <p:sp>
        <p:nvSpPr>
          <p:cNvPr id="2" name="Title 1">
            <a:extLst>
              <a:ext uri="{FF2B5EF4-FFF2-40B4-BE49-F238E27FC236}">
                <a16:creationId xmlns:a16="http://schemas.microsoft.com/office/drawing/2014/main" id="{CB4EADEB-C95C-4284-B718-F6933BF9DCC8}"/>
              </a:ext>
            </a:extLst>
          </p:cNvPr>
          <p:cNvSpPr>
            <a:spLocks noGrp="1"/>
          </p:cNvSpPr>
          <p:nvPr>
            <p:ph type="ctrTitle"/>
          </p:nvPr>
        </p:nvSpPr>
        <p:spPr>
          <a:xfrm>
            <a:off x="1097280" y="758952"/>
            <a:ext cx="10058400" cy="3566160"/>
          </a:xfrm>
        </p:spPr>
        <p:txBody>
          <a:bodyPr>
            <a:normAutofit/>
          </a:bodyPr>
          <a:lstStyle/>
          <a:p>
            <a:pPr algn="ctr"/>
            <a:r>
              <a:rPr lang="en-US" dirty="0">
                <a:solidFill>
                  <a:srgbClr val="FFFFFF"/>
                </a:solidFill>
              </a:rPr>
              <a:t>THỰC HÀNH MÔ PHỎNG TIẾP CẬN BỆNH NHÂN SUY HÔ HẤP</a:t>
            </a:r>
          </a:p>
        </p:txBody>
      </p:sp>
      <p:sp>
        <p:nvSpPr>
          <p:cNvPr id="3" name="Subtitle 2">
            <a:extLst>
              <a:ext uri="{FF2B5EF4-FFF2-40B4-BE49-F238E27FC236}">
                <a16:creationId xmlns:a16="http://schemas.microsoft.com/office/drawing/2014/main" id="{C5557DC9-841B-4C7E-BFE3-3093500087E4}"/>
              </a:ext>
            </a:extLst>
          </p:cNvPr>
          <p:cNvSpPr>
            <a:spLocks noGrp="1"/>
          </p:cNvSpPr>
          <p:nvPr>
            <p:ph type="subTitle" idx="1"/>
          </p:nvPr>
        </p:nvSpPr>
        <p:spPr>
          <a:xfrm>
            <a:off x="1100051" y="4455621"/>
            <a:ext cx="10058400" cy="1143000"/>
          </a:xfrm>
        </p:spPr>
        <p:txBody>
          <a:bodyPr>
            <a:normAutofit/>
          </a:bodyPr>
          <a:lstStyle/>
          <a:p>
            <a:r>
              <a:rPr lang="en-US" dirty="0">
                <a:solidFill>
                  <a:srgbClr val="FFFFFF"/>
                </a:solidFill>
              </a:rPr>
              <a:t>Ths.bs </a:t>
            </a:r>
            <a:r>
              <a:rPr lang="en-US" dirty="0" err="1">
                <a:solidFill>
                  <a:srgbClr val="FFFFFF"/>
                </a:solidFill>
              </a:rPr>
              <a:t>nguyễn</a:t>
            </a:r>
            <a:r>
              <a:rPr lang="en-US" dirty="0">
                <a:solidFill>
                  <a:srgbClr val="FFFFFF"/>
                </a:solidFill>
              </a:rPr>
              <a:t> </a:t>
            </a:r>
            <a:r>
              <a:rPr lang="en-US" dirty="0" err="1">
                <a:solidFill>
                  <a:srgbClr val="FFFFFF"/>
                </a:solidFill>
              </a:rPr>
              <a:t>bích</a:t>
            </a:r>
            <a:r>
              <a:rPr lang="en-US" dirty="0">
                <a:solidFill>
                  <a:srgbClr val="FFFFFF"/>
                </a:solidFill>
              </a:rPr>
              <a:t> </a:t>
            </a:r>
            <a:r>
              <a:rPr lang="en-US">
                <a:solidFill>
                  <a:srgbClr val="FFFFFF"/>
                </a:solidFill>
              </a:rPr>
              <a:t>trăm</a:t>
            </a:r>
            <a:endParaRPr lang="en-US" dirty="0">
              <a:solidFill>
                <a:srgbClr val="FFFFFF"/>
              </a:solidFill>
            </a:endParaRPr>
          </a:p>
          <a:p>
            <a:r>
              <a:rPr lang="en-US" dirty="0">
                <a:solidFill>
                  <a:srgbClr val="FFFFFF"/>
                </a:solidFill>
              </a:rPr>
              <a:t>ICU D11 HOSPITAL</a:t>
            </a:r>
          </a:p>
        </p:txBody>
      </p:sp>
      <p:cxnSp>
        <p:nvCxnSpPr>
          <p:cNvPr id="51" name="Straight Connector 50">
            <a:extLst>
              <a:ext uri="{FF2B5EF4-FFF2-40B4-BE49-F238E27FC236}">
                <a16:creationId xmlns:a16="http://schemas.microsoft.com/office/drawing/2014/main" id="{BA1A9FEA-F0E4-482A-A945-93458474E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44AAE36-E61D-4F8E-8C72-65C0F1F48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51E01928-5BA4-4817-820F-2E267B4A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3917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4C18-7674-4BAE-B7BD-DC812654814D}"/>
              </a:ext>
            </a:extLst>
          </p:cNvPr>
          <p:cNvSpPr>
            <a:spLocks noGrp="1"/>
          </p:cNvSpPr>
          <p:nvPr>
            <p:ph type="title"/>
          </p:nvPr>
        </p:nvSpPr>
        <p:spPr/>
        <p:txBody>
          <a:bodyPr/>
          <a:lstStyle/>
          <a:p>
            <a:r>
              <a:rPr lang="en-US" dirty="0"/>
              <a:t>OXYGEN DELIVERY DEVICES</a:t>
            </a:r>
            <a:br>
              <a:rPr lang="en-US" dirty="0"/>
            </a:br>
            <a:r>
              <a:rPr lang="en-US" dirty="0"/>
              <a:t>High Flow Nasal Cannula (HFNC)</a:t>
            </a:r>
          </a:p>
        </p:txBody>
      </p:sp>
      <p:pic>
        <p:nvPicPr>
          <p:cNvPr id="6" name="Content Placeholder 5" descr="A close-up of a doctor&#10;&#10;Description automatically generated with low confidence">
            <a:extLst>
              <a:ext uri="{FF2B5EF4-FFF2-40B4-BE49-F238E27FC236}">
                <a16:creationId xmlns:a16="http://schemas.microsoft.com/office/drawing/2014/main" id="{CCD0988D-0318-46CD-8E33-9F3AF9404D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3369" y="1845734"/>
            <a:ext cx="6091601" cy="4264121"/>
          </a:xfrm>
        </p:spPr>
      </p:pic>
      <p:pic>
        <p:nvPicPr>
          <p:cNvPr id="5" name="Picture 4">
            <a:extLst>
              <a:ext uri="{FF2B5EF4-FFF2-40B4-BE49-F238E27FC236}">
                <a16:creationId xmlns:a16="http://schemas.microsoft.com/office/drawing/2014/main" id="{0FE38D15-319B-4584-B732-29A440B4894E}"/>
              </a:ext>
            </a:extLst>
          </p:cNvPr>
          <p:cNvPicPr>
            <a:picLocks noChangeAspect="1"/>
          </p:cNvPicPr>
          <p:nvPr/>
        </p:nvPicPr>
        <p:blipFill rotWithShape="1">
          <a:blip r:embed="rId3"/>
          <a:srcRect l="24375" t="20952" r="27500" b="22857"/>
          <a:stretch/>
        </p:blipFill>
        <p:spPr>
          <a:xfrm>
            <a:off x="1097280" y="1845734"/>
            <a:ext cx="6492545" cy="4264121"/>
          </a:xfrm>
          <a:prstGeom prst="rect">
            <a:avLst/>
          </a:prstGeom>
        </p:spPr>
      </p:pic>
    </p:spTree>
    <p:extLst>
      <p:ext uri="{BB962C8B-B14F-4D97-AF65-F5344CB8AC3E}">
        <p14:creationId xmlns:p14="http://schemas.microsoft.com/office/powerpoint/2010/main" val="129378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5437-4CBD-4BF1-9CBE-39D37921CB94}"/>
              </a:ext>
            </a:extLst>
          </p:cNvPr>
          <p:cNvSpPr>
            <a:spLocks noGrp="1"/>
          </p:cNvSpPr>
          <p:nvPr>
            <p:ph type="title"/>
          </p:nvPr>
        </p:nvSpPr>
        <p:spPr/>
        <p:txBody>
          <a:bodyPr>
            <a:normAutofit/>
          </a:bodyPr>
          <a:lstStyle/>
          <a:p>
            <a:pPr algn="ctr"/>
            <a:r>
              <a:rPr lang="en-US" sz="3200" b="0" i="0" dirty="0">
                <a:solidFill>
                  <a:srgbClr val="242021"/>
                </a:solidFill>
                <a:effectLst/>
                <a:latin typeface="Univers" panose="020B0503020202020204" pitchFamily="34" charset="0"/>
              </a:rPr>
              <a:t>Differences Between O2 Delivery Systems</a:t>
            </a:r>
            <a:r>
              <a:rPr lang="en-US" sz="7200" dirty="0"/>
              <a:t> </a:t>
            </a:r>
          </a:p>
        </p:txBody>
      </p:sp>
      <p:sp>
        <p:nvSpPr>
          <p:cNvPr id="3" name="Content Placeholder 2">
            <a:extLst>
              <a:ext uri="{FF2B5EF4-FFF2-40B4-BE49-F238E27FC236}">
                <a16:creationId xmlns:a16="http://schemas.microsoft.com/office/drawing/2014/main" id="{570230B9-7691-4959-A615-BE70F3451F3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1F70E2B-40B3-44C6-931D-EBBED12BF7B6}"/>
              </a:ext>
            </a:extLst>
          </p:cNvPr>
          <p:cNvPicPr>
            <a:picLocks noChangeAspect="1"/>
          </p:cNvPicPr>
          <p:nvPr/>
        </p:nvPicPr>
        <p:blipFill>
          <a:blip r:embed="rId3"/>
          <a:stretch>
            <a:fillRect/>
          </a:stretch>
        </p:blipFill>
        <p:spPr>
          <a:xfrm>
            <a:off x="1966912" y="1845734"/>
            <a:ext cx="8258175" cy="4505325"/>
          </a:xfrm>
          <a:prstGeom prst="rect">
            <a:avLst/>
          </a:prstGeom>
        </p:spPr>
      </p:pic>
    </p:spTree>
    <p:extLst>
      <p:ext uri="{BB962C8B-B14F-4D97-AF65-F5344CB8AC3E}">
        <p14:creationId xmlns:p14="http://schemas.microsoft.com/office/powerpoint/2010/main" val="334511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DA0F-5E59-4002-9D24-E828A69FC0FF}"/>
              </a:ext>
            </a:extLst>
          </p:cNvPr>
          <p:cNvSpPr>
            <a:spLocks noGrp="1"/>
          </p:cNvSpPr>
          <p:nvPr>
            <p:ph type="title"/>
          </p:nvPr>
        </p:nvSpPr>
        <p:spPr>
          <a:xfrm>
            <a:off x="1097280" y="286603"/>
            <a:ext cx="10058400" cy="974471"/>
          </a:xfrm>
        </p:spPr>
        <p:txBody>
          <a:bodyPr/>
          <a:lstStyle/>
          <a:p>
            <a:r>
              <a:rPr lang="en-US" dirty="0"/>
              <a:t>EFFECTIVE FIO2 </a:t>
            </a:r>
          </a:p>
        </p:txBody>
      </p:sp>
      <p:pic>
        <p:nvPicPr>
          <p:cNvPr id="5" name="Content Placeholder 4" descr="Diagram&#10;&#10;Description automatically generated">
            <a:extLst>
              <a:ext uri="{FF2B5EF4-FFF2-40B4-BE49-F238E27FC236}">
                <a16:creationId xmlns:a16="http://schemas.microsoft.com/office/drawing/2014/main" id="{AD8E9317-4102-47E9-9FA4-B8F018C350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862" y="1261074"/>
            <a:ext cx="6366276" cy="5012725"/>
          </a:xfrm>
        </p:spPr>
      </p:pic>
    </p:spTree>
    <p:extLst>
      <p:ext uri="{BB962C8B-B14F-4D97-AF65-F5344CB8AC3E}">
        <p14:creationId xmlns:p14="http://schemas.microsoft.com/office/powerpoint/2010/main" val="259683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72DB-527D-489A-A921-8A192F89B5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A33FC7-CF98-422B-B72F-9928A3B77EA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0DB2208-6F49-46FB-B9FB-FFB3682AA09F}"/>
              </a:ext>
            </a:extLst>
          </p:cNvPr>
          <p:cNvPicPr>
            <a:picLocks noChangeAspect="1"/>
          </p:cNvPicPr>
          <p:nvPr/>
        </p:nvPicPr>
        <p:blipFill>
          <a:blip r:embed="rId2"/>
          <a:stretch>
            <a:fillRect/>
          </a:stretch>
        </p:blipFill>
        <p:spPr>
          <a:xfrm>
            <a:off x="97439" y="-55417"/>
            <a:ext cx="11997122" cy="6324600"/>
          </a:xfrm>
          <a:prstGeom prst="rect">
            <a:avLst/>
          </a:prstGeom>
        </p:spPr>
      </p:pic>
    </p:spTree>
    <p:extLst>
      <p:ext uri="{BB962C8B-B14F-4D97-AF65-F5344CB8AC3E}">
        <p14:creationId xmlns:p14="http://schemas.microsoft.com/office/powerpoint/2010/main" val="215254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40E8-790A-4452-88D8-061E6BE9B6D2}"/>
              </a:ext>
            </a:extLst>
          </p:cNvPr>
          <p:cNvSpPr>
            <a:spLocks noGrp="1"/>
          </p:cNvSpPr>
          <p:nvPr>
            <p:ph type="title"/>
          </p:nvPr>
        </p:nvSpPr>
        <p:spPr>
          <a:xfrm>
            <a:off x="1097280" y="286603"/>
            <a:ext cx="10058400" cy="702303"/>
          </a:xfrm>
        </p:spPr>
        <p:txBody>
          <a:bodyPr>
            <a:normAutofit fontScale="90000"/>
          </a:bodyPr>
          <a:lstStyle/>
          <a:p>
            <a:r>
              <a:rPr lang="en-US" dirty="0"/>
              <a:t>Oxygen toxicity</a:t>
            </a:r>
          </a:p>
        </p:txBody>
      </p:sp>
      <p:sp>
        <p:nvSpPr>
          <p:cNvPr id="3" name="Content Placeholder 2">
            <a:extLst>
              <a:ext uri="{FF2B5EF4-FFF2-40B4-BE49-F238E27FC236}">
                <a16:creationId xmlns:a16="http://schemas.microsoft.com/office/drawing/2014/main" id="{018EB886-E707-4D16-A61A-7E0B2BE3FF1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38580B2-BCEE-42D7-B272-6C496009E60F}"/>
              </a:ext>
            </a:extLst>
          </p:cNvPr>
          <p:cNvPicPr>
            <a:picLocks noChangeAspect="1"/>
          </p:cNvPicPr>
          <p:nvPr/>
        </p:nvPicPr>
        <p:blipFill>
          <a:blip r:embed="rId3"/>
          <a:stretch>
            <a:fillRect/>
          </a:stretch>
        </p:blipFill>
        <p:spPr>
          <a:xfrm>
            <a:off x="2020344" y="988906"/>
            <a:ext cx="8151312" cy="5108366"/>
          </a:xfrm>
          <a:prstGeom prst="rect">
            <a:avLst/>
          </a:prstGeom>
        </p:spPr>
      </p:pic>
    </p:spTree>
    <p:extLst>
      <p:ext uri="{BB962C8B-B14F-4D97-AF65-F5344CB8AC3E}">
        <p14:creationId xmlns:p14="http://schemas.microsoft.com/office/powerpoint/2010/main" val="152900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51BB-A3D5-4465-B0B7-58C2C348D6CC}"/>
              </a:ext>
            </a:extLst>
          </p:cNvPr>
          <p:cNvSpPr>
            <a:spLocks noGrp="1"/>
          </p:cNvSpPr>
          <p:nvPr>
            <p:ph type="title"/>
          </p:nvPr>
        </p:nvSpPr>
        <p:spPr>
          <a:xfrm>
            <a:off x="1097280" y="286603"/>
            <a:ext cx="10058400" cy="937763"/>
          </a:xfrm>
        </p:spPr>
        <p:txBody>
          <a:bodyPr/>
          <a:lstStyle/>
          <a:p>
            <a:r>
              <a:rPr lang="en-US" dirty="0"/>
              <a:t>Oxygen toxicity</a:t>
            </a:r>
          </a:p>
        </p:txBody>
      </p:sp>
      <p:pic>
        <p:nvPicPr>
          <p:cNvPr id="5" name="Content Placeholder 4" descr="Diagram&#10;&#10;Description automatically generated">
            <a:extLst>
              <a:ext uri="{FF2B5EF4-FFF2-40B4-BE49-F238E27FC236}">
                <a16:creationId xmlns:a16="http://schemas.microsoft.com/office/drawing/2014/main" id="{27782879-4A2C-493A-A3CF-EF93517F31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9862" y="557938"/>
            <a:ext cx="8125379" cy="5749871"/>
          </a:xfrm>
        </p:spPr>
      </p:pic>
    </p:spTree>
    <p:extLst>
      <p:ext uri="{BB962C8B-B14F-4D97-AF65-F5344CB8AC3E}">
        <p14:creationId xmlns:p14="http://schemas.microsoft.com/office/powerpoint/2010/main" val="37303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607D-2F87-466C-806F-376534488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9DB4E6-618D-4B93-B460-3122415C83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55FCDE9-F844-47D4-AC35-85BB207975A3}"/>
              </a:ext>
            </a:extLst>
          </p:cNvPr>
          <p:cNvPicPr>
            <a:picLocks noChangeAspect="1"/>
          </p:cNvPicPr>
          <p:nvPr/>
        </p:nvPicPr>
        <p:blipFill>
          <a:blip r:embed="rId2"/>
          <a:stretch>
            <a:fillRect/>
          </a:stretch>
        </p:blipFill>
        <p:spPr>
          <a:xfrm>
            <a:off x="6126480" y="1737360"/>
            <a:ext cx="5124450" cy="4648200"/>
          </a:xfrm>
          <a:prstGeom prst="rect">
            <a:avLst/>
          </a:prstGeom>
        </p:spPr>
      </p:pic>
      <p:pic>
        <p:nvPicPr>
          <p:cNvPr id="7" name="Picture 6">
            <a:extLst>
              <a:ext uri="{FF2B5EF4-FFF2-40B4-BE49-F238E27FC236}">
                <a16:creationId xmlns:a16="http://schemas.microsoft.com/office/drawing/2014/main" id="{2F281489-5C67-4509-9053-FCF5D440DDE8}"/>
              </a:ext>
            </a:extLst>
          </p:cNvPr>
          <p:cNvPicPr>
            <a:picLocks noChangeAspect="1"/>
          </p:cNvPicPr>
          <p:nvPr/>
        </p:nvPicPr>
        <p:blipFill>
          <a:blip r:embed="rId3"/>
          <a:stretch>
            <a:fillRect/>
          </a:stretch>
        </p:blipFill>
        <p:spPr>
          <a:xfrm>
            <a:off x="1725122" y="1737360"/>
            <a:ext cx="4401358" cy="5293190"/>
          </a:xfrm>
          <a:prstGeom prst="rect">
            <a:avLst/>
          </a:prstGeom>
        </p:spPr>
      </p:pic>
    </p:spTree>
    <p:extLst>
      <p:ext uri="{BB962C8B-B14F-4D97-AF65-F5344CB8AC3E}">
        <p14:creationId xmlns:p14="http://schemas.microsoft.com/office/powerpoint/2010/main" val="122090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4603-1175-453E-A2B4-2D87F86A1A49}"/>
              </a:ext>
            </a:extLst>
          </p:cNvPr>
          <p:cNvSpPr>
            <a:spLocks noGrp="1"/>
          </p:cNvSpPr>
          <p:nvPr>
            <p:ph type="title"/>
          </p:nvPr>
        </p:nvSpPr>
        <p:spPr>
          <a:xfrm>
            <a:off x="1097280" y="286603"/>
            <a:ext cx="10058400" cy="702303"/>
          </a:xfrm>
        </p:spPr>
        <p:txBody>
          <a:bodyPr>
            <a:normAutofit fontScale="90000"/>
          </a:bodyPr>
          <a:lstStyle/>
          <a:p>
            <a:pPr algn="ctr"/>
            <a:r>
              <a:rPr lang="en-US" dirty="0"/>
              <a:t>Oxygen-induced hypercapnia in COPD</a:t>
            </a:r>
          </a:p>
        </p:txBody>
      </p:sp>
      <p:sp>
        <p:nvSpPr>
          <p:cNvPr id="3" name="Content Placeholder 2">
            <a:extLst>
              <a:ext uri="{FF2B5EF4-FFF2-40B4-BE49-F238E27FC236}">
                <a16:creationId xmlns:a16="http://schemas.microsoft.com/office/drawing/2014/main" id="{8E0D4733-5D51-411C-B3E0-EEB4E6DCB504}"/>
              </a:ext>
            </a:extLst>
          </p:cNvPr>
          <p:cNvSpPr>
            <a:spLocks noGrp="1"/>
          </p:cNvSpPr>
          <p:nvPr>
            <p:ph idx="1"/>
          </p:nvPr>
        </p:nvSpPr>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954D5078-5325-44ED-9481-276265759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975" y="988906"/>
            <a:ext cx="8366050" cy="5869094"/>
          </a:xfrm>
          <a:prstGeom prst="rect">
            <a:avLst/>
          </a:prstGeom>
        </p:spPr>
      </p:pic>
    </p:spTree>
    <p:extLst>
      <p:ext uri="{BB962C8B-B14F-4D97-AF65-F5344CB8AC3E}">
        <p14:creationId xmlns:p14="http://schemas.microsoft.com/office/powerpoint/2010/main" val="232686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558C-AD7F-4E1C-BB95-45D623D720F2}"/>
              </a:ext>
            </a:extLst>
          </p:cNvPr>
          <p:cNvSpPr>
            <a:spLocks noGrp="1"/>
          </p:cNvSpPr>
          <p:nvPr>
            <p:ph type="title"/>
          </p:nvPr>
        </p:nvSpPr>
        <p:spPr/>
        <p:txBody>
          <a:bodyPr/>
          <a:lstStyle/>
          <a:p>
            <a:r>
              <a:rPr lang="en-US" dirty="0"/>
              <a:t>Oxygen-induced Hypercapnia COPD</a:t>
            </a:r>
          </a:p>
        </p:txBody>
      </p:sp>
      <p:pic>
        <p:nvPicPr>
          <p:cNvPr id="5" name="Content Placeholder 4" descr="Diagram&#10;&#10;Description automatically generated">
            <a:extLst>
              <a:ext uri="{FF2B5EF4-FFF2-40B4-BE49-F238E27FC236}">
                <a16:creationId xmlns:a16="http://schemas.microsoft.com/office/drawing/2014/main" id="{901580B2-8710-47D0-AD59-51A0522DA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498" y="2202873"/>
            <a:ext cx="5530196" cy="3997900"/>
          </a:xfrm>
        </p:spPr>
      </p:pic>
      <p:pic>
        <p:nvPicPr>
          <p:cNvPr id="7" name="Picture 6" descr="Diagram&#10;&#10;Description automatically generated">
            <a:extLst>
              <a:ext uri="{FF2B5EF4-FFF2-40B4-BE49-F238E27FC236}">
                <a16:creationId xmlns:a16="http://schemas.microsoft.com/office/drawing/2014/main" id="{270B8F90-FF08-476C-835E-A6F4D24C6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693" y="2222791"/>
            <a:ext cx="5591468" cy="3997900"/>
          </a:xfrm>
          <a:prstGeom prst="rect">
            <a:avLst/>
          </a:prstGeom>
        </p:spPr>
      </p:pic>
    </p:spTree>
    <p:extLst>
      <p:ext uri="{BB962C8B-B14F-4D97-AF65-F5344CB8AC3E}">
        <p14:creationId xmlns:p14="http://schemas.microsoft.com/office/powerpoint/2010/main" val="267676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calendar&#10;&#10;Description automatically generated">
            <a:extLst>
              <a:ext uri="{FF2B5EF4-FFF2-40B4-BE49-F238E27FC236}">
                <a16:creationId xmlns:a16="http://schemas.microsoft.com/office/drawing/2014/main" id="{0E9C7CD2-0E91-4F18-9DFD-A4E75D5122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0358"/>
          <a:stretch/>
        </p:blipFill>
        <p:spPr>
          <a:xfrm>
            <a:off x="318362" y="762001"/>
            <a:ext cx="11555276" cy="5085850"/>
          </a:xfrm>
        </p:spPr>
      </p:pic>
      <p:pic>
        <p:nvPicPr>
          <p:cNvPr id="7" name="Content Placeholder 4" descr="Text, calendar&#10;&#10;Description automatically generated">
            <a:extLst>
              <a:ext uri="{FF2B5EF4-FFF2-40B4-BE49-F238E27FC236}">
                <a16:creationId xmlns:a16="http://schemas.microsoft.com/office/drawing/2014/main" id="{356092F8-6778-485A-A86B-0C47BBD3D83E}"/>
              </a:ext>
            </a:extLst>
          </p:cNvPr>
          <p:cNvPicPr>
            <a:picLocks noChangeAspect="1"/>
          </p:cNvPicPr>
          <p:nvPr/>
        </p:nvPicPr>
        <p:blipFill rotWithShape="1">
          <a:blip r:embed="rId2">
            <a:extLst>
              <a:ext uri="{28A0092B-C50C-407E-A947-70E740481C1C}">
                <a14:useLocalDpi xmlns:a14="http://schemas.microsoft.com/office/drawing/2010/main" val="0"/>
              </a:ext>
            </a:extLst>
          </a:blip>
          <a:srcRect l="1" t="5667" r="91852" b="67163"/>
          <a:stretch/>
        </p:blipFill>
        <p:spPr>
          <a:xfrm>
            <a:off x="318362" y="1778754"/>
            <a:ext cx="941444" cy="4069098"/>
          </a:xfrm>
          <a:prstGeom prst="rect">
            <a:avLst/>
          </a:prstGeom>
        </p:spPr>
      </p:pic>
    </p:spTree>
    <p:extLst>
      <p:ext uri="{BB962C8B-B14F-4D97-AF65-F5344CB8AC3E}">
        <p14:creationId xmlns:p14="http://schemas.microsoft.com/office/powerpoint/2010/main" val="69336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9E57-49CD-4802-8051-0AECB8D4C864}"/>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19C9482-EA1D-411A-8532-835C897D241C}"/>
              </a:ext>
            </a:extLst>
          </p:cNvPr>
          <p:cNvSpPr>
            <a:spLocks noGrp="1"/>
          </p:cNvSpPr>
          <p:nvPr>
            <p:ph idx="1"/>
          </p:nvPr>
        </p:nvSpPr>
        <p:spPr/>
        <p:txBody>
          <a:bodyPr>
            <a:normAutofit/>
          </a:bodyPr>
          <a:lstStyle/>
          <a:p>
            <a:r>
              <a:rPr lang="en-US" sz="4400" dirty="0"/>
              <a:t>1. OVERVIEW </a:t>
            </a:r>
          </a:p>
          <a:p>
            <a:r>
              <a:rPr lang="en-US" sz="4400" dirty="0"/>
              <a:t>2. INDICATION</a:t>
            </a:r>
          </a:p>
          <a:p>
            <a:r>
              <a:rPr lang="en-US" sz="4400" dirty="0"/>
              <a:t>3. OXYGEN DELIVERY DEVICES </a:t>
            </a:r>
          </a:p>
          <a:p>
            <a:r>
              <a:rPr lang="en-US" sz="4400" dirty="0"/>
              <a:t>4. OXYGEN TOXICITY </a:t>
            </a:r>
          </a:p>
          <a:p>
            <a:r>
              <a:rPr lang="en-US" sz="4400" dirty="0"/>
              <a:t>5. CLINICAL APPROACH</a:t>
            </a:r>
          </a:p>
        </p:txBody>
      </p:sp>
    </p:spTree>
    <p:extLst>
      <p:ext uri="{BB962C8B-B14F-4D97-AF65-F5344CB8AC3E}">
        <p14:creationId xmlns:p14="http://schemas.microsoft.com/office/powerpoint/2010/main" val="52304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3AC0-ABDC-4239-9BBE-96652E9725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89D81D-3B39-4C7B-B57C-72867654CE01}"/>
              </a:ext>
            </a:extLst>
          </p:cNvPr>
          <p:cNvSpPr>
            <a:spLocks noGrp="1"/>
          </p:cNvSpPr>
          <p:nvPr>
            <p:ph idx="1"/>
          </p:nvPr>
        </p:nvSpPr>
        <p:spPr/>
        <p:txBody>
          <a:bodyPr/>
          <a:lstStyle/>
          <a:p>
            <a:endParaRPr lang="en-US"/>
          </a:p>
        </p:txBody>
      </p:sp>
      <p:grpSp>
        <p:nvGrpSpPr>
          <p:cNvPr id="6" name="Group 5">
            <a:extLst>
              <a:ext uri="{FF2B5EF4-FFF2-40B4-BE49-F238E27FC236}">
                <a16:creationId xmlns:a16="http://schemas.microsoft.com/office/drawing/2014/main" id="{7F68FF8E-2812-4277-A340-75F8B689F054}"/>
              </a:ext>
            </a:extLst>
          </p:cNvPr>
          <p:cNvGrpSpPr/>
          <p:nvPr/>
        </p:nvGrpSpPr>
        <p:grpSpPr>
          <a:xfrm>
            <a:off x="257299" y="185056"/>
            <a:ext cx="11437915" cy="6165313"/>
            <a:chOff x="257299" y="185056"/>
            <a:chExt cx="11437915" cy="6165313"/>
          </a:xfrm>
        </p:grpSpPr>
        <p:pic>
          <p:nvPicPr>
            <p:cNvPr id="4" name="Content Placeholder 4" descr="Text, calendar&#10;&#10;Description automatically generated">
              <a:extLst>
                <a:ext uri="{FF2B5EF4-FFF2-40B4-BE49-F238E27FC236}">
                  <a16:creationId xmlns:a16="http://schemas.microsoft.com/office/drawing/2014/main" id="{053A39BF-2EA9-43EA-9F4E-5ECED7BF9A68}"/>
                </a:ext>
              </a:extLst>
            </p:cNvPr>
            <p:cNvPicPr>
              <a:picLocks noChangeAspect="1"/>
            </p:cNvPicPr>
            <p:nvPr/>
          </p:nvPicPr>
          <p:blipFill rotWithShape="1">
            <a:blip r:embed="rId2">
              <a:extLst>
                <a:ext uri="{28A0092B-C50C-407E-A947-70E740481C1C}">
                  <a14:useLocalDpi xmlns:a14="http://schemas.microsoft.com/office/drawing/2010/main" val="0"/>
                </a:ext>
              </a:extLst>
            </a:blip>
            <a:srcRect t="30127" b="31537"/>
            <a:stretch/>
          </p:blipFill>
          <p:spPr>
            <a:xfrm>
              <a:off x="257299" y="185056"/>
              <a:ext cx="11437915" cy="6165313"/>
            </a:xfrm>
            <a:prstGeom prst="rect">
              <a:avLst/>
            </a:prstGeom>
          </p:spPr>
        </p:pic>
        <p:sp>
          <p:nvSpPr>
            <p:cNvPr id="5" name="Rectangle 4">
              <a:extLst>
                <a:ext uri="{FF2B5EF4-FFF2-40B4-BE49-F238E27FC236}">
                  <a16:creationId xmlns:a16="http://schemas.microsoft.com/office/drawing/2014/main" id="{CC64851F-4BB6-4C2A-BAA1-FC3A6B87E4AD}"/>
                </a:ext>
              </a:extLst>
            </p:cNvPr>
            <p:cNvSpPr/>
            <p:nvPr/>
          </p:nvSpPr>
          <p:spPr>
            <a:xfrm>
              <a:off x="566057" y="185056"/>
              <a:ext cx="609600" cy="5660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1863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1667-86FC-4E58-9BBA-7F5377805C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CC2F69-3FAA-4438-8C78-C8D5ADDF1E76}"/>
              </a:ext>
            </a:extLst>
          </p:cNvPr>
          <p:cNvSpPr>
            <a:spLocks noGrp="1"/>
          </p:cNvSpPr>
          <p:nvPr>
            <p:ph idx="1"/>
          </p:nvPr>
        </p:nvSpPr>
        <p:spPr/>
        <p:txBody>
          <a:bodyPr/>
          <a:lstStyle/>
          <a:p>
            <a:endParaRPr lang="en-US"/>
          </a:p>
        </p:txBody>
      </p:sp>
      <p:pic>
        <p:nvPicPr>
          <p:cNvPr id="4" name="Content Placeholder 4" descr="Text, calendar&#10;&#10;Description automatically generated">
            <a:extLst>
              <a:ext uri="{FF2B5EF4-FFF2-40B4-BE49-F238E27FC236}">
                <a16:creationId xmlns:a16="http://schemas.microsoft.com/office/drawing/2014/main" id="{4EF2369E-0936-4CDD-85D4-3FC283D29F66}"/>
              </a:ext>
            </a:extLst>
          </p:cNvPr>
          <p:cNvPicPr>
            <a:picLocks noChangeAspect="1"/>
          </p:cNvPicPr>
          <p:nvPr/>
        </p:nvPicPr>
        <p:blipFill rotWithShape="1">
          <a:blip r:embed="rId2">
            <a:extLst>
              <a:ext uri="{28A0092B-C50C-407E-A947-70E740481C1C}">
                <a14:useLocalDpi xmlns:a14="http://schemas.microsoft.com/office/drawing/2010/main" val="0"/>
              </a:ext>
            </a:extLst>
          </a:blip>
          <a:srcRect l="1" t="68804" r="-300" b="1688"/>
          <a:stretch/>
        </p:blipFill>
        <p:spPr>
          <a:xfrm>
            <a:off x="91756" y="762874"/>
            <a:ext cx="12008488" cy="4967394"/>
          </a:xfrm>
          <a:prstGeom prst="rect">
            <a:avLst/>
          </a:prstGeom>
        </p:spPr>
      </p:pic>
    </p:spTree>
    <p:extLst>
      <p:ext uri="{BB962C8B-B14F-4D97-AF65-F5344CB8AC3E}">
        <p14:creationId xmlns:p14="http://schemas.microsoft.com/office/powerpoint/2010/main" val="179902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B138-4D54-422A-ADE0-09F3993306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A5696C-3CE4-43B0-AFC3-A165B28C67F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18F4C61-5217-4ED9-ABF4-7F9AB874E3E4}"/>
              </a:ext>
            </a:extLst>
          </p:cNvPr>
          <p:cNvPicPr>
            <a:picLocks noChangeAspect="1"/>
          </p:cNvPicPr>
          <p:nvPr/>
        </p:nvPicPr>
        <p:blipFill rotWithShape="1">
          <a:blip r:embed="rId3"/>
          <a:srcRect l="32273" t="32929" r="18977" b="28081"/>
          <a:stretch/>
        </p:blipFill>
        <p:spPr>
          <a:xfrm>
            <a:off x="1097280" y="1011981"/>
            <a:ext cx="9910644" cy="4458634"/>
          </a:xfrm>
          <a:prstGeom prst="rect">
            <a:avLst/>
          </a:prstGeom>
        </p:spPr>
      </p:pic>
    </p:spTree>
    <p:extLst>
      <p:ext uri="{BB962C8B-B14F-4D97-AF65-F5344CB8AC3E}">
        <p14:creationId xmlns:p14="http://schemas.microsoft.com/office/powerpoint/2010/main" val="224308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EF2F-4DC2-49FA-8E4B-B477E83C6D1A}"/>
              </a:ext>
            </a:extLst>
          </p:cNvPr>
          <p:cNvSpPr>
            <a:spLocks noGrp="1"/>
          </p:cNvSpPr>
          <p:nvPr>
            <p:ph type="title"/>
          </p:nvPr>
        </p:nvSpPr>
        <p:spPr>
          <a:xfrm>
            <a:off x="1097280" y="286604"/>
            <a:ext cx="10058400" cy="770672"/>
          </a:xfrm>
        </p:spPr>
        <p:txBody>
          <a:bodyPr/>
          <a:lstStyle/>
          <a:p>
            <a:pPr algn="ctr"/>
            <a:r>
              <a:rPr lang="en-US" dirty="0"/>
              <a:t>FAILURE</a:t>
            </a:r>
          </a:p>
        </p:txBody>
      </p:sp>
      <p:pic>
        <p:nvPicPr>
          <p:cNvPr id="5" name="Content Placeholder 4" descr="A picture containing diagram&#10;&#10;Description automatically generated">
            <a:extLst>
              <a:ext uri="{FF2B5EF4-FFF2-40B4-BE49-F238E27FC236}">
                <a16:creationId xmlns:a16="http://schemas.microsoft.com/office/drawing/2014/main" id="{0420A614-22BC-425F-A923-9C9A2AAAFE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8906" y="1057274"/>
            <a:ext cx="8480590" cy="5800725"/>
          </a:xfrm>
        </p:spPr>
      </p:pic>
      <p:pic>
        <p:nvPicPr>
          <p:cNvPr id="7" name="Picture 6">
            <a:extLst>
              <a:ext uri="{FF2B5EF4-FFF2-40B4-BE49-F238E27FC236}">
                <a16:creationId xmlns:a16="http://schemas.microsoft.com/office/drawing/2014/main" id="{239D691C-8013-4C50-AD45-604889C42DA8}"/>
              </a:ext>
            </a:extLst>
          </p:cNvPr>
          <p:cNvPicPr>
            <a:picLocks noChangeAspect="1"/>
          </p:cNvPicPr>
          <p:nvPr/>
        </p:nvPicPr>
        <p:blipFill>
          <a:blip r:embed="rId4"/>
          <a:stretch>
            <a:fillRect/>
          </a:stretch>
        </p:blipFill>
        <p:spPr>
          <a:xfrm>
            <a:off x="507695" y="1057273"/>
            <a:ext cx="3095625" cy="5800725"/>
          </a:xfrm>
          <a:prstGeom prst="rect">
            <a:avLst/>
          </a:prstGeom>
        </p:spPr>
      </p:pic>
    </p:spTree>
    <p:extLst>
      <p:ext uri="{BB962C8B-B14F-4D97-AF65-F5344CB8AC3E}">
        <p14:creationId xmlns:p14="http://schemas.microsoft.com/office/powerpoint/2010/main" val="123506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56D1-09EA-4D80-B88D-0708E212BB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6454B5-E3D6-4C3E-82D7-2800EF6503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F08350-B60B-41BD-8B56-8BC3DC58FA7F}"/>
              </a:ext>
            </a:extLst>
          </p:cNvPr>
          <p:cNvPicPr>
            <a:picLocks noChangeAspect="1"/>
          </p:cNvPicPr>
          <p:nvPr/>
        </p:nvPicPr>
        <p:blipFill>
          <a:blip r:embed="rId2"/>
          <a:stretch>
            <a:fillRect/>
          </a:stretch>
        </p:blipFill>
        <p:spPr>
          <a:xfrm>
            <a:off x="2873108" y="3308774"/>
            <a:ext cx="6724651" cy="3543300"/>
          </a:xfrm>
          <a:prstGeom prst="rect">
            <a:avLst/>
          </a:prstGeom>
        </p:spPr>
      </p:pic>
      <p:pic>
        <p:nvPicPr>
          <p:cNvPr id="7" name="Picture 6">
            <a:extLst>
              <a:ext uri="{FF2B5EF4-FFF2-40B4-BE49-F238E27FC236}">
                <a16:creationId xmlns:a16="http://schemas.microsoft.com/office/drawing/2014/main" id="{F2AC4335-8E93-47D9-916A-519EC9BD86BC}"/>
              </a:ext>
            </a:extLst>
          </p:cNvPr>
          <p:cNvPicPr>
            <a:picLocks noChangeAspect="1"/>
          </p:cNvPicPr>
          <p:nvPr/>
        </p:nvPicPr>
        <p:blipFill>
          <a:blip r:embed="rId3"/>
          <a:stretch>
            <a:fillRect/>
          </a:stretch>
        </p:blipFill>
        <p:spPr>
          <a:xfrm>
            <a:off x="2873108" y="-5926"/>
            <a:ext cx="6772275" cy="3314700"/>
          </a:xfrm>
          <a:prstGeom prst="rect">
            <a:avLst/>
          </a:prstGeom>
        </p:spPr>
      </p:pic>
    </p:spTree>
    <p:extLst>
      <p:ext uri="{BB962C8B-B14F-4D97-AF65-F5344CB8AC3E}">
        <p14:creationId xmlns:p14="http://schemas.microsoft.com/office/powerpoint/2010/main" val="405499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1E63-A0C2-4D06-B280-21E2CA9730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7E00A3-5CC5-4096-B3A5-78F5E7B318F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C3D1DC-1C1E-4C3E-8D1E-298932B40DC4}"/>
              </a:ext>
            </a:extLst>
          </p:cNvPr>
          <p:cNvPicPr>
            <a:picLocks noChangeAspect="1"/>
          </p:cNvPicPr>
          <p:nvPr/>
        </p:nvPicPr>
        <p:blipFill>
          <a:blip r:embed="rId2"/>
          <a:stretch>
            <a:fillRect/>
          </a:stretch>
        </p:blipFill>
        <p:spPr>
          <a:xfrm>
            <a:off x="30480" y="0"/>
            <a:ext cx="12085320" cy="6324600"/>
          </a:xfrm>
          <a:prstGeom prst="rect">
            <a:avLst/>
          </a:prstGeom>
        </p:spPr>
      </p:pic>
    </p:spTree>
    <p:extLst>
      <p:ext uri="{BB962C8B-B14F-4D97-AF65-F5344CB8AC3E}">
        <p14:creationId xmlns:p14="http://schemas.microsoft.com/office/powerpoint/2010/main" val="371046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C0BA-23AB-40B4-AF4A-73B9917A5E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26D31B-161C-447E-8B3B-3120AA8E8DD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73FE72-5D6B-46E5-9C0E-0A3E701025A6}"/>
              </a:ext>
            </a:extLst>
          </p:cNvPr>
          <p:cNvPicPr>
            <a:picLocks noChangeAspect="1"/>
          </p:cNvPicPr>
          <p:nvPr/>
        </p:nvPicPr>
        <p:blipFill>
          <a:blip r:embed="rId2"/>
          <a:stretch>
            <a:fillRect/>
          </a:stretch>
        </p:blipFill>
        <p:spPr>
          <a:xfrm>
            <a:off x="97439" y="-55417"/>
            <a:ext cx="11997122" cy="6324600"/>
          </a:xfrm>
          <a:prstGeom prst="rect">
            <a:avLst/>
          </a:prstGeom>
        </p:spPr>
      </p:pic>
    </p:spTree>
    <p:extLst>
      <p:ext uri="{BB962C8B-B14F-4D97-AF65-F5344CB8AC3E}">
        <p14:creationId xmlns:p14="http://schemas.microsoft.com/office/powerpoint/2010/main" val="53541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A241-24D5-45C5-AC8F-A40D2FC025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641080-9E9C-43B9-A5E9-6C95D118AE1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495E728-3BEC-469D-8D8B-08F24BD38F67}"/>
              </a:ext>
            </a:extLst>
          </p:cNvPr>
          <p:cNvPicPr>
            <a:picLocks noChangeAspect="1"/>
          </p:cNvPicPr>
          <p:nvPr/>
        </p:nvPicPr>
        <p:blipFill>
          <a:blip r:embed="rId2"/>
          <a:stretch>
            <a:fillRect/>
          </a:stretch>
        </p:blipFill>
        <p:spPr>
          <a:xfrm>
            <a:off x="-1" y="0"/>
            <a:ext cx="13276613" cy="6313714"/>
          </a:xfrm>
          <a:prstGeom prst="rect">
            <a:avLst/>
          </a:prstGeom>
        </p:spPr>
      </p:pic>
    </p:spTree>
    <p:extLst>
      <p:ext uri="{BB962C8B-B14F-4D97-AF65-F5344CB8AC3E}">
        <p14:creationId xmlns:p14="http://schemas.microsoft.com/office/powerpoint/2010/main" val="229221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32CF-9B4A-428F-B511-07472E54981D}"/>
              </a:ext>
            </a:extLst>
          </p:cNvPr>
          <p:cNvSpPr>
            <a:spLocks noGrp="1"/>
          </p:cNvSpPr>
          <p:nvPr>
            <p:ph type="title"/>
          </p:nvPr>
        </p:nvSpPr>
        <p:spPr/>
        <p:txBody>
          <a:bodyPr/>
          <a:lstStyle/>
          <a:p>
            <a:r>
              <a:rPr lang="en-US"/>
              <a:t>Indication Intubation</a:t>
            </a:r>
            <a:endParaRPr lang="en-US" dirty="0"/>
          </a:p>
        </p:txBody>
      </p:sp>
      <p:sp>
        <p:nvSpPr>
          <p:cNvPr id="3" name="Content Placeholder 2">
            <a:extLst>
              <a:ext uri="{FF2B5EF4-FFF2-40B4-BE49-F238E27FC236}">
                <a16:creationId xmlns:a16="http://schemas.microsoft.com/office/drawing/2014/main" id="{94615F0E-196F-4467-8232-12766EA32D7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EB1520-674E-4857-BE17-E2DC594CE272}"/>
              </a:ext>
            </a:extLst>
          </p:cNvPr>
          <p:cNvPicPr>
            <a:picLocks noChangeAspect="1"/>
          </p:cNvPicPr>
          <p:nvPr/>
        </p:nvPicPr>
        <p:blipFill>
          <a:blip r:embed="rId2"/>
          <a:stretch>
            <a:fillRect/>
          </a:stretch>
        </p:blipFill>
        <p:spPr>
          <a:xfrm>
            <a:off x="0" y="2291306"/>
            <a:ext cx="12192000" cy="3254471"/>
          </a:xfrm>
          <a:prstGeom prst="rect">
            <a:avLst/>
          </a:prstGeom>
        </p:spPr>
      </p:pic>
    </p:spTree>
    <p:extLst>
      <p:ext uri="{BB962C8B-B14F-4D97-AF65-F5344CB8AC3E}">
        <p14:creationId xmlns:p14="http://schemas.microsoft.com/office/powerpoint/2010/main" val="71722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Content Placeholder 14" descr="A group of people posing for a photo&#10;&#10;Description automatically generated">
            <a:extLst>
              <a:ext uri="{FF2B5EF4-FFF2-40B4-BE49-F238E27FC236}">
                <a16:creationId xmlns:a16="http://schemas.microsoft.com/office/drawing/2014/main" id="{FD443596-F54C-4767-A569-462981D6A8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5" b="20428"/>
          <a:stretch/>
        </p:blipFill>
        <p:spPr>
          <a:xfrm>
            <a:off x="-32" y="10"/>
            <a:ext cx="12192031" cy="4915066"/>
          </a:xfrm>
          <a:prstGeom prst="rect">
            <a:avLst/>
          </a:prstGeom>
        </p:spPr>
      </p:pic>
      <p:sp>
        <p:nvSpPr>
          <p:cNvPr id="37" name="Rectangle 36">
            <a:extLst>
              <a:ext uri="{FF2B5EF4-FFF2-40B4-BE49-F238E27FC236}">
                <a16:creationId xmlns:a16="http://schemas.microsoft.com/office/drawing/2014/main" id="{641B99F2-7904-4E8D-871E-2889D858E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245C82-C1A9-466C-952C-C8B89B72472D}"/>
              </a:ext>
            </a:extLst>
          </p:cNvPr>
          <p:cNvSpPr>
            <a:spLocks noGrp="1"/>
          </p:cNvSpPr>
          <p:nvPr>
            <p:ph type="title"/>
          </p:nvPr>
        </p:nvSpPr>
        <p:spPr>
          <a:xfrm>
            <a:off x="958349" y="4947033"/>
            <a:ext cx="10833848" cy="1410435"/>
          </a:xfrm>
        </p:spPr>
        <p:txBody>
          <a:bodyPr vert="horz" lIns="91440" tIns="45720" rIns="91440" bIns="45720" rtlCol="0" anchor="b">
            <a:noAutofit/>
          </a:bodyPr>
          <a:lstStyle/>
          <a:p>
            <a:pPr algn="ctr"/>
            <a:br>
              <a:rPr lang="en-US" sz="6000" dirty="0">
                <a:solidFill>
                  <a:srgbClr val="FFFFFF"/>
                </a:solidFill>
              </a:rPr>
            </a:br>
            <a:r>
              <a:rPr lang="en-US" sz="6000" dirty="0">
                <a:solidFill>
                  <a:srgbClr val="FFFFFF"/>
                </a:solidFill>
              </a:rPr>
              <a:t>THANK YOU FOR YOUR ATTENTION</a:t>
            </a:r>
          </a:p>
        </p:txBody>
      </p:sp>
      <p:sp>
        <p:nvSpPr>
          <p:cNvPr id="39" name="Rectangle 38">
            <a:extLst>
              <a:ext uri="{FF2B5EF4-FFF2-40B4-BE49-F238E27FC236}">
                <a16:creationId xmlns:a16="http://schemas.microsoft.com/office/drawing/2014/main" id="{65B8B851-9639-4B29-9E80-42FDE755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571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EF32-3AE9-4C79-9C7B-939357999D2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70DF76-B4C5-42A1-AC67-36A3365A7B41}"/>
              </a:ext>
            </a:extLst>
          </p:cNvPr>
          <p:cNvSpPr>
            <a:spLocks noGrp="1"/>
          </p:cNvSpPr>
          <p:nvPr>
            <p:ph idx="1"/>
          </p:nvPr>
        </p:nvSpPr>
        <p:spPr/>
        <p:txBody>
          <a:bodyPr>
            <a:normAutofit lnSpcReduction="10000"/>
          </a:bodyPr>
          <a:lstStyle/>
          <a:p>
            <a:pPr marL="0" indent="0">
              <a:buNone/>
            </a:pPr>
            <a:r>
              <a:rPr lang="en-US" sz="3200" dirty="0"/>
              <a:t>Oxygen is the most commonly used drug in emergency medicine</a:t>
            </a:r>
          </a:p>
          <a:p>
            <a:pPr>
              <a:buFont typeface="Wingdings" panose="05000000000000000000" pitchFamily="2" charset="2"/>
              <a:buChar char="Ø"/>
            </a:pPr>
            <a:r>
              <a:rPr lang="en-US" sz="3200" dirty="0"/>
              <a:t>34% of ambulance patients receive oxygen during transit</a:t>
            </a:r>
          </a:p>
          <a:p>
            <a:pPr>
              <a:buFont typeface="Wingdings" panose="05000000000000000000" pitchFamily="2" charset="2"/>
              <a:buChar char="Ø"/>
            </a:pPr>
            <a:r>
              <a:rPr lang="en-US" sz="3200" dirty="0"/>
              <a:t>15–17% of hospital inpatients will be receiving oxygen at any given time [1, 2]</a:t>
            </a:r>
          </a:p>
          <a:p>
            <a:pPr marL="0" indent="0">
              <a:buNone/>
            </a:pPr>
            <a:r>
              <a:rPr lang="en-US" sz="3200" dirty="0"/>
              <a:t>Oxygen is a treatment for </a:t>
            </a:r>
            <a:r>
              <a:rPr lang="en-US" sz="3200" dirty="0" err="1"/>
              <a:t>hypoxaemia</a:t>
            </a:r>
            <a:r>
              <a:rPr lang="en-US" sz="3200" dirty="0"/>
              <a:t> not breathlessness. </a:t>
            </a:r>
          </a:p>
          <a:p>
            <a:pPr marL="0" indent="0">
              <a:buNone/>
            </a:pPr>
            <a:r>
              <a:rPr lang="en-US" sz="3200" dirty="0"/>
              <a:t>Oxygen is a drug and should be prescribed with a target saturation range</a:t>
            </a:r>
          </a:p>
        </p:txBody>
      </p:sp>
    </p:spTree>
    <p:extLst>
      <p:ext uri="{BB962C8B-B14F-4D97-AF65-F5344CB8AC3E}">
        <p14:creationId xmlns:p14="http://schemas.microsoft.com/office/powerpoint/2010/main" val="3659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D591-6908-4CAE-9ECF-CCFDDABB29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CB7D22-73C5-4FFE-BACC-18478B11E43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29EAD94-2859-46B1-8832-9F9F9F9601CC}"/>
              </a:ext>
            </a:extLst>
          </p:cNvPr>
          <p:cNvPicPr>
            <a:picLocks noChangeAspect="1"/>
          </p:cNvPicPr>
          <p:nvPr/>
        </p:nvPicPr>
        <p:blipFill rotWithShape="1">
          <a:blip r:embed="rId2"/>
          <a:srcRect r="7201" b="2648"/>
          <a:stretch/>
        </p:blipFill>
        <p:spPr>
          <a:xfrm>
            <a:off x="83128" y="42513"/>
            <a:ext cx="12025744" cy="6772973"/>
          </a:xfrm>
          <a:prstGeom prst="rect">
            <a:avLst/>
          </a:prstGeom>
        </p:spPr>
      </p:pic>
      <p:pic>
        <p:nvPicPr>
          <p:cNvPr id="7" name="Picture 6">
            <a:extLst>
              <a:ext uri="{FF2B5EF4-FFF2-40B4-BE49-F238E27FC236}">
                <a16:creationId xmlns:a16="http://schemas.microsoft.com/office/drawing/2014/main" id="{2EBF575F-5AC3-4E4E-BEDC-AE0CE8BC4B7E}"/>
              </a:ext>
            </a:extLst>
          </p:cNvPr>
          <p:cNvPicPr>
            <a:picLocks noChangeAspect="1"/>
          </p:cNvPicPr>
          <p:nvPr/>
        </p:nvPicPr>
        <p:blipFill>
          <a:blip r:embed="rId3"/>
          <a:stretch>
            <a:fillRect/>
          </a:stretch>
        </p:blipFill>
        <p:spPr>
          <a:xfrm>
            <a:off x="83128" y="5773891"/>
            <a:ext cx="4639841" cy="1009861"/>
          </a:xfrm>
          <a:prstGeom prst="rect">
            <a:avLst/>
          </a:prstGeom>
        </p:spPr>
      </p:pic>
    </p:spTree>
    <p:extLst>
      <p:ext uri="{BB962C8B-B14F-4D97-AF65-F5344CB8AC3E}">
        <p14:creationId xmlns:p14="http://schemas.microsoft.com/office/powerpoint/2010/main" val="119517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1272-DF39-43A6-9117-C6FCE16130AF}"/>
              </a:ext>
            </a:extLst>
          </p:cNvPr>
          <p:cNvSpPr>
            <a:spLocks noGrp="1"/>
          </p:cNvSpPr>
          <p:nvPr>
            <p:ph type="title"/>
          </p:nvPr>
        </p:nvSpPr>
        <p:spPr/>
        <p:txBody>
          <a:bodyPr/>
          <a:lstStyle/>
          <a:p>
            <a:r>
              <a:rPr lang="en-US" dirty="0"/>
              <a:t>Indications</a:t>
            </a:r>
          </a:p>
        </p:txBody>
      </p:sp>
      <p:sp>
        <p:nvSpPr>
          <p:cNvPr id="3" name="Content Placeholder 2">
            <a:extLst>
              <a:ext uri="{FF2B5EF4-FFF2-40B4-BE49-F238E27FC236}">
                <a16:creationId xmlns:a16="http://schemas.microsoft.com/office/drawing/2014/main" id="{D8BE9A2D-9196-454F-8D39-464576C669D5}"/>
              </a:ext>
            </a:extLst>
          </p:cNvPr>
          <p:cNvSpPr>
            <a:spLocks noGrp="1"/>
          </p:cNvSpPr>
          <p:nvPr>
            <p:ph idx="1"/>
          </p:nvPr>
        </p:nvSpPr>
        <p:spPr>
          <a:xfrm>
            <a:off x="104140" y="2061634"/>
            <a:ext cx="12044680" cy="4023360"/>
          </a:xfrm>
        </p:spPr>
        <p:txBody>
          <a:bodyPr>
            <a:noAutofit/>
          </a:bodyPr>
          <a:lstStyle/>
          <a:p>
            <a:pPr>
              <a:buFont typeface="Wingdings" panose="05000000000000000000" pitchFamily="2" charset="2"/>
              <a:buChar char="Ø"/>
            </a:pPr>
            <a:r>
              <a:rPr lang="en-US" sz="2800" b="0" i="0" dirty="0">
                <a:solidFill>
                  <a:srgbClr val="000000"/>
                </a:solidFill>
                <a:effectLst/>
                <a:latin typeface="CIDFont+F3"/>
              </a:rPr>
              <a:t>Correct documented or suspected acute hypoxemia (Increase alveolar and blood levels of O2)</a:t>
            </a:r>
          </a:p>
          <a:p>
            <a:pPr>
              <a:buFont typeface="Wingdings" panose="05000000000000000000" pitchFamily="2" charset="2"/>
              <a:buChar char="Ø"/>
            </a:pPr>
            <a:r>
              <a:rPr lang="en-US" sz="2800" b="0" i="0" dirty="0">
                <a:solidFill>
                  <a:srgbClr val="000000"/>
                </a:solidFill>
                <a:effectLst/>
                <a:latin typeface="CIDFont+F3"/>
              </a:rPr>
              <a:t>Decrease symptoms associated with chronic hypoxemia</a:t>
            </a:r>
          </a:p>
          <a:p>
            <a:pPr>
              <a:buFont typeface="Wingdings" panose="05000000000000000000" pitchFamily="2" charset="2"/>
              <a:buChar char="Ø"/>
            </a:pPr>
            <a:r>
              <a:rPr lang="en-US" sz="2800" b="0" i="0" dirty="0">
                <a:solidFill>
                  <a:srgbClr val="000000"/>
                </a:solidFill>
                <a:effectLst/>
                <a:latin typeface="CIDFont+F3"/>
              </a:rPr>
              <a:t>Decrease the workload hypoxemia imposes on the cardiopulmonary</a:t>
            </a:r>
            <a:br>
              <a:rPr lang="en-US" sz="2800" b="0" i="0" dirty="0">
                <a:solidFill>
                  <a:srgbClr val="000000"/>
                </a:solidFill>
                <a:effectLst/>
                <a:latin typeface="CIDFont+F3"/>
              </a:rPr>
            </a:br>
            <a:r>
              <a:rPr lang="en-US" sz="2800" b="0" i="0" dirty="0">
                <a:solidFill>
                  <a:srgbClr val="000000"/>
                </a:solidFill>
                <a:effectLst/>
                <a:latin typeface="CIDFont+F3"/>
              </a:rPr>
              <a:t>system</a:t>
            </a:r>
            <a:br>
              <a:rPr lang="en-US" sz="2800" b="0" i="0" dirty="0">
                <a:solidFill>
                  <a:srgbClr val="000000"/>
                </a:solidFill>
                <a:effectLst/>
                <a:latin typeface="CIDFont+F3"/>
              </a:rPr>
            </a:br>
            <a:r>
              <a:rPr lang="en-US" sz="2800" b="0" i="0" dirty="0">
                <a:solidFill>
                  <a:srgbClr val="000000"/>
                </a:solidFill>
                <a:effectLst/>
                <a:latin typeface="CIDFont+F4"/>
              </a:rPr>
              <a:t>o </a:t>
            </a:r>
            <a:r>
              <a:rPr lang="en-US" sz="2800" b="0" i="0" dirty="0">
                <a:solidFill>
                  <a:srgbClr val="000000"/>
                </a:solidFill>
                <a:effectLst/>
                <a:latin typeface="CIDFont+F3"/>
              </a:rPr>
              <a:t>Able to achieve acceptable arterial oxygenation only by increasing ventilation</a:t>
            </a:r>
            <a:br>
              <a:rPr lang="en-US" sz="2800" b="0" i="0" dirty="0">
                <a:solidFill>
                  <a:srgbClr val="000000"/>
                </a:solidFill>
                <a:effectLst/>
                <a:latin typeface="CIDFont+F3"/>
              </a:rPr>
            </a:br>
            <a:r>
              <a:rPr lang="en-US" sz="2800" b="0" i="0" dirty="0">
                <a:solidFill>
                  <a:srgbClr val="000000"/>
                </a:solidFill>
                <a:effectLst/>
                <a:latin typeface="CIDFont+F4"/>
              </a:rPr>
              <a:t>o </a:t>
            </a:r>
            <a:r>
              <a:rPr lang="en-US" sz="2800" b="0" i="0" dirty="0">
                <a:solidFill>
                  <a:srgbClr val="000000"/>
                </a:solidFill>
                <a:effectLst/>
                <a:latin typeface="CIDFont+F3"/>
              </a:rPr>
              <a:t>Able to maintain acceptable tissue oxygenation only by increasing cardiac output</a:t>
            </a:r>
            <a:br>
              <a:rPr lang="en-US" sz="2800" b="0" i="0" dirty="0">
                <a:solidFill>
                  <a:srgbClr val="000000"/>
                </a:solidFill>
                <a:effectLst/>
                <a:latin typeface="CIDFont+F3"/>
              </a:rPr>
            </a:br>
            <a:r>
              <a:rPr lang="en-US" sz="2800" b="0" i="0" dirty="0">
                <a:solidFill>
                  <a:srgbClr val="000000"/>
                </a:solidFill>
                <a:effectLst/>
                <a:latin typeface="CIDFont+F4"/>
              </a:rPr>
              <a:t>o </a:t>
            </a:r>
            <a:r>
              <a:rPr lang="en-US" sz="2800" b="0" i="0" dirty="0">
                <a:solidFill>
                  <a:srgbClr val="000000"/>
                </a:solidFill>
                <a:effectLst/>
                <a:latin typeface="CIDFont+F3"/>
              </a:rPr>
              <a:t>Pulmonary vasoconstriction and hypertension increase workload on the right side of the heart</a:t>
            </a:r>
            <a:r>
              <a:rPr lang="en-US" sz="2800" dirty="0"/>
              <a:t> </a:t>
            </a:r>
          </a:p>
        </p:txBody>
      </p:sp>
    </p:spTree>
    <p:extLst>
      <p:ext uri="{BB962C8B-B14F-4D97-AF65-F5344CB8AC3E}">
        <p14:creationId xmlns:p14="http://schemas.microsoft.com/office/powerpoint/2010/main" val="330792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A6B9-939A-4D24-B629-E8D54C255FE2}"/>
              </a:ext>
            </a:extLst>
          </p:cNvPr>
          <p:cNvSpPr>
            <a:spLocks noGrp="1"/>
          </p:cNvSpPr>
          <p:nvPr>
            <p:ph type="title"/>
          </p:nvPr>
        </p:nvSpPr>
        <p:spPr/>
        <p:txBody>
          <a:bodyPr/>
          <a:lstStyle/>
          <a:p>
            <a:r>
              <a:rPr lang="en-US" dirty="0"/>
              <a:t>Need for oxygen therapy</a:t>
            </a:r>
          </a:p>
        </p:txBody>
      </p:sp>
      <p:sp>
        <p:nvSpPr>
          <p:cNvPr id="3" name="Content Placeholder 2">
            <a:extLst>
              <a:ext uri="{FF2B5EF4-FFF2-40B4-BE49-F238E27FC236}">
                <a16:creationId xmlns:a16="http://schemas.microsoft.com/office/drawing/2014/main" id="{E7BBF742-9FAE-4A48-BD92-1E201EE078C6}"/>
              </a:ext>
            </a:extLst>
          </p:cNvPr>
          <p:cNvSpPr>
            <a:spLocks noGrp="1"/>
          </p:cNvSpPr>
          <p:nvPr>
            <p:ph idx="1"/>
          </p:nvPr>
        </p:nvSpPr>
        <p:spPr/>
        <p:txBody>
          <a:bodyPr>
            <a:normAutofit/>
          </a:bodyPr>
          <a:lstStyle/>
          <a:p>
            <a:pPr>
              <a:buFont typeface="Wingdings" panose="05000000000000000000" pitchFamily="2" charset="2"/>
              <a:buChar char="§"/>
            </a:pPr>
            <a:r>
              <a:rPr lang="en-US" sz="2800" b="0" i="0" dirty="0">
                <a:solidFill>
                  <a:srgbClr val="000000"/>
                </a:solidFill>
                <a:effectLst/>
                <a:latin typeface="CIDFont+F3"/>
              </a:rPr>
              <a:t> Clinical condition: carbon monoxide or cyanide poisoning, shock, trauma, or acute myocardial infarction, …</a:t>
            </a:r>
            <a:endParaRPr lang="en-US" sz="2800" dirty="0">
              <a:solidFill>
                <a:srgbClr val="000000"/>
              </a:solidFill>
              <a:latin typeface="CIDFont+F3"/>
            </a:endParaRPr>
          </a:p>
          <a:p>
            <a:pPr>
              <a:buFont typeface="Wingdings" panose="05000000000000000000" pitchFamily="2" charset="2"/>
              <a:buChar char="§"/>
            </a:pPr>
            <a:r>
              <a:rPr lang="en-US" sz="2800" b="0" i="0" dirty="0">
                <a:solidFill>
                  <a:srgbClr val="000000"/>
                </a:solidFill>
                <a:effectLst/>
                <a:latin typeface="CIDFont+F3"/>
              </a:rPr>
              <a:t>Manifestations: tachypnea, tachycardia, cyanosis, hypertension,</a:t>
            </a:r>
            <a:br>
              <a:rPr lang="en-US" sz="2800" b="0" i="0" dirty="0">
                <a:solidFill>
                  <a:srgbClr val="000000"/>
                </a:solidFill>
                <a:effectLst/>
                <a:latin typeface="CIDFont+F3"/>
              </a:rPr>
            </a:br>
            <a:r>
              <a:rPr lang="en-US" sz="2800" b="0" i="0" dirty="0">
                <a:solidFill>
                  <a:srgbClr val="000000"/>
                </a:solidFill>
                <a:effectLst/>
                <a:latin typeface="CIDFont+F3"/>
              </a:rPr>
              <a:t>distressed overall appearance, somnolence, confusion</a:t>
            </a:r>
            <a:endParaRPr lang="en-US" sz="2800" dirty="0">
              <a:solidFill>
                <a:srgbClr val="000000"/>
              </a:solidFill>
              <a:latin typeface="CIDFont+F3"/>
            </a:endParaRPr>
          </a:p>
          <a:p>
            <a:pPr>
              <a:buFont typeface="Wingdings" panose="05000000000000000000" pitchFamily="2" charset="2"/>
              <a:buChar char="§"/>
            </a:pPr>
            <a:r>
              <a:rPr lang="en-US" sz="2800" b="0" i="0" dirty="0">
                <a:solidFill>
                  <a:srgbClr val="000000"/>
                </a:solidFill>
                <a:effectLst/>
                <a:latin typeface="CIDFont+F3"/>
              </a:rPr>
              <a:t>Laboratory measures:</a:t>
            </a:r>
            <a:br>
              <a:rPr lang="en-US" sz="2800" b="0" i="0" dirty="0">
                <a:solidFill>
                  <a:srgbClr val="000000"/>
                </a:solidFill>
                <a:effectLst/>
                <a:latin typeface="CIDFont+F3"/>
              </a:rPr>
            </a:br>
            <a:r>
              <a:rPr lang="en-US" sz="2800" b="0" i="0" dirty="0">
                <a:solidFill>
                  <a:srgbClr val="000000"/>
                </a:solidFill>
                <a:effectLst/>
                <a:latin typeface="CIDFont+F4"/>
              </a:rPr>
              <a:t>o </a:t>
            </a:r>
            <a:r>
              <a:rPr lang="en-US" sz="2800" b="0" i="0" dirty="0">
                <a:solidFill>
                  <a:srgbClr val="000000"/>
                </a:solidFill>
                <a:effectLst/>
                <a:latin typeface="CIDFont+F3"/>
              </a:rPr>
              <a:t>PaO2 less than 60 mm Hg or SaO2 less than 90% in subjects breathing room air</a:t>
            </a:r>
            <a:br>
              <a:rPr lang="en-US" sz="2800" b="0" i="0" dirty="0">
                <a:solidFill>
                  <a:srgbClr val="000000"/>
                </a:solidFill>
                <a:effectLst/>
                <a:latin typeface="CIDFont+F3"/>
              </a:rPr>
            </a:br>
            <a:r>
              <a:rPr lang="en-US" sz="2800" b="0" i="0" dirty="0">
                <a:solidFill>
                  <a:srgbClr val="000000"/>
                </a:solidFill>
                <a:effectLst/>
                <a:latin typeface="CIDFont+F4"/>
              </a:rPr>
              <a:t>o </a:t>
            </a:r>
            <a:r>
              <a:rPr lang="en-US" sz="2800" b="0" i="0" dirty="0">
                <a:solidFill>
                  <a:srgbClr val="000000"/>
                </a:solidFill>
                <a:effectLst/>
                <a:latin typeface="CIDFont+F3"/>
              </a:rPr>
              <a:t>PaO2 or SaO2 below desirable range for a specific clinical situation</a:t>
            </a:r>
            <a:r>
              <a:rPr lang="en-US" sz="3200" dirty="0"/>
              <a:t> </a:t>
            </a:r>
            <a:br>
              <a:rPr lang="en-US" sz="3200" dirty="0"/>
            </a:br>
            <a:endParaRPr lang="en-US" sz="3200" dirty="0"/>
          </a:p>
        </p:txBody>
      </p:sp>
    </p:spTree>
    <p:extLst>
      <p:ext uri="{BB962C8B-B14F-4D97-AF65-F5344CB8AC3E}">
        <p14:creationId xmlns:p14="http://schemas.microsoft.com/office/powerpoint/2010/main" val="409525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55E3-C0E2-411D-82DD-FE1F1FC19A09}"/>
              </a:ext>
            </a:extLst>
          </p:cNvPr>
          <p:cNvSpPr>
            <a:spLocks noGrp="1"/>
          </p:cNvSpPr>
          <p:nvPr>
            <p:ph type="title"/>
          </p:nvPr>
        </p:nvSpPr>
        <p:spPr/>
        <p:txBody>
          <a:bodyPr/>
          <a:lstStyle/>
          <a:p>
            <a:endParaRPr lang="en-US"/>
          </a:p>
        </p:txBody>
      </p:sp>
      <p:pic>
        <p:nvPicPr>
          <p:cNvPr id="6" name="Content Placeholder 5" descr="Graphical user interface, text, application&#10;&#10;Description automatically generated">
            <a:extLst>
              <a:ext uri="{FF2B5EF4-FFF2-40B4-BE49-F238E27FC236}">
                <a16:creationId xmlns:a16="http://schemas.microsoft.com/office/drawing/2014/main" id="{8EAAC38B-77D3-4198-B9CE-DD88D3E9C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2126" y="3415139"/>
            <a:ext cx="6839874" cy="2622854"/>
          </a:xfrm>
        </p:spPr>
      </p:pic>
      <p:pic>
        <p:nvPicPr>
          <p:cNvPr id="5" name="Picture 4">
            <a:extLst>
              <a:ext uri="{FF2B5EF4-FFF2-40B4-BE49-F238E27FC236}">
                <a16:creationId xmlns:a16="http://schemas.microsoft.com/office/drawing/2014/main" id="{91839DF9-0D68-4D8E-8584-84BE72DADA27}"/>
              </a:ext>
            </a:extLst>
          </p:cNvPr>
          <p:cNvPicPr>
            <a:picLocks noChangeAspect="1"/>
          </p:cNvPicPr>
          <p:nvPr/>
        </p:nvPicPr>
        <p:blipFill>
          <a:blip r:embed="rId3"/>
          <a:stretch>
            <a:fillRect/>
          </a:stretch>
        </p:blipFill>
        <p:spPr>
          <a:xfrm>
            <a:off x="0" y="27722"/>
            <a:ext cx="5486400" cy="6830278"/>
          </a:xfrm>
          <a:prstGeom prst="rect">
            <a:avLst/>
          </a:prstGeom>
        </p:spPr>
      </p:pic>
      <p:pic>
        <p:nvPicPr>
          <p:cNvPr id="7" name="Content Placeholder 4" descr="Graphical user interface, text, application&#10;&#10;Description automatically generated">
            <a:extLst>
              <a:ext uri="{FF2B5EF4-FFF2-40B4-BE49-F238E27FC236}">
                <a16:creationId xmlns:a16="http://schemas.microsoft.com/office/drawing/2014/main" id="{0EF49799-4571-4317-8C56-006CE61E6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820007"/>
            <a:ext cx="6705600" cy="2622854"/>
          </a:xfrm>
          <a:prstGeom prst="rect">
            <a:avLst/>
          </a:prstGeom>
        </p:spPr>
      </p:pic>
    </p:spTree>
    <p:extLst>
      <p:ext uri="{BB962C8B-B14F-4D97-AF65-F5344CB8AC3E}">
        <p14:creationId xmlns:p14="http://schemas.microsoft.com/office/powerpoint/2010/main" val="333370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60B5-8032-4C2C-A34D-998D9B5307BC}"/>
              </a:ext>
            </a:extLst>
          </p:cNvPr>
          <p:cNvSpPr>
            <a:spLocks noGrp="1"/>
          </p:cNvSpPr>
          <p:nvPr>
            <p:ph type="title"/>
          </p:nvPr>
        </p:nvSpPr>
        <p:spPr/>
        <p:txBody>
          <a:bodyPr>
            <a:normAutofit fontScale="90000"/>
          </a:bodyPr>
          <a:lstStyle/>
          <a:p>
            <a:r>
              <a:rPr lang="en-US" dirty="0"/>
              <a:t>OXYGEN DELIVERY DEVICES</a:t>
            </a:r>
            <a:br>
              <a:rPr lang="en-US" dirty="0"/>
            </a:br>
            <a:r>
              <a:rPr lang="en-US" dirty="0"/>
              <a:t>Nasal prong, Simple mask, Reservoir mask</a:t>
            </a:r>
          </a:p>
        </p:txBody>
      </p:sp>
      <p:sp>
        <p:nvSpPr>
          <p:cNvPr id="3" name="Content Placeholder 2">
            <a:extLst>
              <a:ext uri="{FF2B5EF4-FFF2-40B4-BE49-F238E27FC236}">
                <a16:creationId xmlns:a16="http://schemas.microsoft.com/office/drawing/2014/main" id="{4896E6C5-FF78-4BEA-A86A-37F62245114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282B5B-7A84-4DB6-AECF-17CCACCCFD22}"/>
              </a:ext>
            </a:extLst>
          </p:cNvPr>
          <p:cNvPicPr>
            <a:picLocks noChangeAspect="1"/>
          </p:cNvPicPr>
          <p:nvPr/>
        </p:nvPicPr>
        <p:blipFill>
          <a:blip r:embed="rId2"/>
          <a:stretch>
            <a:fillRect/>
          </a:stretch>
        </p:blipFill>
        <p:spPr>
          <a:xfrm>
            <a:off x="-18878" y="2112994"/>
            <a:ext cx="4205730" cy="3650497"/>
          </a:xfrm>
          <a:prstGeom prst="rect">
            <a:avLst/>
          </a:prstGeom>
        </p:spPr>
      </p:pic>
      <p:pic>
        <p:nvPicPr>
          <p:cNvPr id="7" name="Picture 6">
            <a:extLst>
              <a:ext uri="{FF2B5EF4-FFF2-40B4-BE49-F238E27FC236}">
                <a16:creationId xmlns:a16="http://schemas.microsoft.com/office/drawing/2014/main" id="{8E13BB04-AF29-4EBB-A35B-A733BFBAD791}"/>
              </a:ext>
            </a:extLst>
          </p:cNvPr>
          <p:cNvPicPr>
            <a:picLocks noChangeAspect="1"/>
          </p:cNvPicPr>
          <p:nvPr/>
        </p:nvPicPr>
        <p:blipFill>
          <a:blip r:embed="rId3"/>
          <a:stretch>
            <a:fillRect/>
          </a:stretch>
        </p:blipFill>
        <p:spPr>
          <a:xfrm>
            <a:off x="4230016" y="1737360"/>
            <a:ext cx="3875984" cy="4438150"/>
          </a:xfrm>
          <a:prstGeom prst="rect">
            <a:avLst/>
          </a:prstGeom>
        </p:spPr>
      </p:pic>
      <p:pic>
        <p:nvPicPr>
          <p:cNvPr id="8" name="Picture 7">
            <a:extLst>
              <a:ext uri="{FF2B5EF4-FFF2-40B4-BE49-F238E27FC236}">
                <a16:creationId xmlns:a16="http://schemas.microsoft.com/office/drawing/2014/main" id="{90C8947B-3D0D-4957-8CF2-6665B7C76381}"/>
              </a:ext>
            </a:extLst>
          </p:cNvPr>
          <p:cNvPicPr>
            <a:picLocks noChangeAspect="1"/>
          </p:cNvPicPr>
          <p:nvPr/>
        </p:nvPicPr>
        <p:blipFill>
          <a:blip r:embed="rId4"/>
          <a:stretch>
            <a:fillRect/>
          </a:stretch>
        </p:blipFill>
        <p:spPr>
          <a:xfrm>
            <a:off x="8204582" y="1737360"/>
            <a:ext cx="3977161" cy="4438150"/>
          </a:xfrm>
          <a:prstGeom prst="rect">
            <a:avLst/>
          </a:prstGeom>
        </p:spPr>
      </p:pic>
    </p:spTree>
    <p:extLst>
      <p:ext uri="{BB962C8B-B14F-4D97-AF65-F5344CB8AC3E}">
        <p14:creationId xmlns:p14="http://schemas.microsoft.com/office/powerpoint/2010/main" val="187926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62AD-0E4F-4A7E-9EEB-F6802BCC8457}"/>
              </a:ext>
            </a:extLst>
          </p:cNvPr>
          <p:cNvSpPr>
            <a:spLocks noGrp="1"/>
          </p:cNvSpPr>
          <p:nvPr>
            <p:ph type="title"/>
          </p:nvPr>
        </p:nvSpPr>
        <p:spPr>
          <a:xfrm>
            <a:off x="1097280" y="231185"/>
            <a:ext cx="10058400" cy="1450757"/>
          </a:xfrm>
        </p:spPr>
        <p:txBody>
          <a:bodyPr/>
          <a:lstStyle/>
          <a:p>
            <a:r>
              <a:rPr lang="en-US" dirty="0"/>
              <a:t>Venturi mask </a:t>
            </a:r>
          </a:p>
        </p:txBody>
      </p:sp>
      <p:pic>
        <p:nvPicPr>
          <p:cNvPr id="7" name="Content Placeholder 6">
            <a:extLst>
              <a:ext uri="{FF2B5EF4-FFF2-40B4-BE49-F238E27FC236}">
                <a16:creationId xmlns:a16="http://schemas.microsoft.com/office/drawing/2014/main" id="{3FABB29D-4C5E-4142-BDC4-9575FAF5D44B}"/>
              </a:ext>
            </a:extLst>
          </p:cNvPr>
          <p:cNvPicPr>
            <a:picLocks noGrp="1" noChangeAspect="1"/>
          </p:cNvPicPr>
          <p:nvPr>
            <p:ph idx="1"/>
          </p:nvPr>
        </p:nvPicPr>
        <p:blipFill>
          <a:blip r:embed="rId2"/>
          <a:stretch>
            <a:fillRect/>
          </a:stretch>
        </p:blipFill>
        <p:spPr>
          <a:xfrm>
            <a:off x="7848600" y="3778758"/>
            <a:ext cx="4343400" cy="2621771"/>
          </a:xfrm>
        </p:spPr>
      </p:pic>
      <p:pic>
        <p:nvPicPr>
          <p:cNvPr id="5" name="Picture 4">
            <a:extLst>
              <a:ext uri="{FF2B5EF4-FFF2-40B4-BE49-F238E27FC236}">
                <a16:creationId xmlns:a16="http://schemas.microsoft.com/office/drawing/2014/main" id="{B25C0C93-0419-4DFF-900C-CB5BF7A36C31}"/>
              </a:ext>
            </a:extLst>
          </p:cNvPr>
          <p:cNvPicPr>
            <a:picLocks noChangeAspect="1"/>
          </p:cNvPicPr>
          <p:nvPr/>
        </p:nvPicPr>
        <p:blipFill>
          <a:blip r:embed="rId3"/>
          <a:stretch>
            <a:fillRect/>
          </a:stretch>
        </p:blipFill>
        <p:spPr>
          <a:xfrm>
            <a:off x="167195" y="2410189"/>
            <a:ext cx="7681405" cy="3990340"/>
          </a:xfrm>
          <a:prstGeom prst="rect">
            <a:avLst/>
          </a:prstGeom>
        </p:spPr>
      </p:pic>
      <p:sp>
        <p:nvSpPr>
          <p:cNvPr id="10" name="Title 1">
            <a:extLst>
              <a:ext uri="{FF2B5EF4-FFF2-40B4-BE49-F238E27FC236}">
                <a16:creationId xmlns:a16="http://schemas.microsoft.com/office/drawing/2014/main" id="{703988CB-8EF8-4726-866D-220B7179D976}"/>
              </a:ext>
            </a:extLst>
          </p:cNvPr>
          <p:cNvSpPr txBox="1">
            <a:spLocks/>
          </p:cNvSpPr>
          <p:nvPr/>
        </p:nvSpPr>
        <p:spPr>
          <a:xfrm>
            <a:off x="1097280" y="286603"/>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OXYGEN DELIVERY DEVICES</a:t>
            </a:r>
            <a:br>
              <a:rPr lang="en-US" dirty="0"/>
            </a:br>
            <a:endParaRPr lang="en-US" dirty="0"/>
          </a:p>
        </p:txBody>
      </p:sp>
      <p:pic>
        <p:nvPicPr>
          <p:cNvPr id="12" name="Picture 11" descr="Diagram&#10;&#10;Description automatically generated">
            <a:extLst>
              <a:ext uri="{FF2B5EF4-FFF2-40B4-BE49-F238E27FC236}">
                <a16:creationId xmlns:a16="http://schemas.microsoft.com/office/drawing/2014/main" id="{8C2F6573-70DD-4797-9657-62DAEB748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0"/>
            <a:ext cx="4343400" cy="3778758"/>
          </a:xfrm>
          <a:prstGeom prst="rect">
            <a:avLst/>
          </a:prstGeom>
        </p:spPr>
      </p:pic>
    </p:spTree>
    <p:extLst>
      <p:ext uri="{BB962C8B-B14F-4D97-AF65-F5344CB8AC3E}">
        <p14:creationId xmlns:p14="http://schemas.microsoft.com/office/powerpoint/2010/main" val="33423402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1422</TotalTime>
  <Words>713</Words>
  <Application>Microsoft Office PowerPoint</Application>
  <PresentationFormat>Widescreen</PresentationFormat>
  <Paragraphs>60</Paragraphs>
  <Slides>29</Slides>
  <Notes>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Calibri</vt:lpstr>
      <vt:lpstr>Calibri Light</vt:lpstr>
      <vt:lpstr>CIDFont+F3</vt:lpstr>
      <vt:lpstr>CIDFont+F4</vt:lpstr>
      <vt:lpstr>Minion-Regular</vt:lpstr>
      <vt:lpstr>Minion-Regular-Identity-H</vt:lpstr>
      <vt:lpstr>Univers</vt:lpstr>
      <vt:lpstr>Wingdings</vt:lpstr>
      <vt:lpstr>Retrospect</vt:lpstr>
      <vt:lpstr>THỰC HÀNH MÔ PHỎNG TIẾP CẬN BỆNH NHÂN SUY HÔ HẤP</vt:lpstr>
      <vt:lpstr>CONTENTS</vt:lpstr>
      <vt:lpstr>Overview</vt:lpstr>
      <vt:lpstr>PowerPoint Presentation</vt:lpstr>
      <vt:lpstr>Indications</vt:lpstr>
      <vt:lpstr>Need for oxygen therapy</vt:lpstr>
      <vt:lpstr>PowerPoint Presentation</vt:lpstr>
      <vt:lpstr>OXYGEN DELIVERY DEVICES Nasal prong, Simple mask, Reservoir mask</vt:lpstr>
      <vt:lpstr>Venturi mask </vt:lpstr>
      <vt:lpstr>OXYGEN DELIVERY DEVICES High Flow Nasal Cannula (HFNC)</vt:lpstr>
      <vt:lpstr>Differences Between O2 Delivery Systems </vt:lpstr>
      <vt:lpstr>EFFECTIVE FIO2 </vt:lpstr>
      <vt:lpstr>PowerPoint Presentation</vt:lpstr>
      <vt:lpstr>Oxygen toxicity</vt:lpstr>
      <vt:lpstr>Oxygen toxicity</vt:lpstr>
      <vt:lpstr>PowerPoint Presentation</vt:lpstr>
      <vt:lpstr>Oxygen-induced hypercapnia in COPD</vt:lpstr>
      <vt:lpstr>Oxygen-induced Hypercapnia COPD</vt:lpstr>
      <vt:lpstr>PowerPoint Presentation</vt:lpstr>
      <vt:lpstr>PowerPoint Presentation</vt:lpstr>
      <vt:lpstr>PowerPoint Presentation</vt:lpstr>
      <vt:lpstr>PowerPoint Presentation</vt:lpstr>
      <vt:lpstr>FAILURE</vt:lpstr>
      <vt:lpstr>PowerPoint Presentation</vt:lpstr>
      <vt:lpstr>PowerPoint Presentation</vt:lpstr>
      <vt:lpstr>PowerPoint Presentation</vt:lpstr>
      <vt:lpstr>PowerPoint Presentation</vt:lpstr>
      <vt:lpstr>Indication Intubation</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 therapy</dc:title>
  <dc:creator>Kim Nguyen</dc:creator>
  <cp:lastModifiedBy>Kim Nguyen</cp:lastModifiedBy>
  <cp:revision>58</cp:revision>
  <dcterms:created xsi:type="dcterms:W3CDTF">2021-05-08T03:03:05Z</dcterms:created>
  <dcterms:modified xsi:type="dcterms:W3CDTF">2021-05-12T03:43:41Z</dcterms:modified>
</cp:coreProperties>
</file>